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51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A78E35-30BB-460B-B087-2B339BD630D6}" type="datetimeFigureOut">
              <a:rPr lang="en-GB" smtClean="0"/>
              <a:t>28/09/2013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76BDD-5681-4D07-B50B-F8B282BC27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12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634F-85FE-4560-BA11-81AE37FFB52C}" type="datetimeFigureOut">
              <a:rPr lang="en-GB" smtClean="0"/>
              <a:t>28/09/2013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A680-7AFC-46A1-A079-27127B525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377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634F-85FE-4560-BA11-81AE37FFB52C}" type="datetimeFigureOut">
              <a:rPr lang="en-GB" smtClean="0"/>
              <a:t>28/09/2013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A680-7AFC-46A1-A079-27127B525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382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634F-85FE-4560-BA11-81AE37FFB52C}" type="datetimeFigureOut">
              <a:rPr lang="en-GB" smtClean="0"/>
              <a:t>28/09/2013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A680-7AFC-46A1-A079-27127B525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48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634F-85FE-4560-BA11-81AE37FFB52C}" type="datetimeFigureOut">
              <a:rPr lang="en-GB" smtClean="0"/>
              <a:t>28/09/2013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A680-7AFC-46A1-A079-27127B525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277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634F-85FE-4560-BA11-81AE37FFB52C}" type="datetimeFigureOut">
              <a:rPr lang="en-GB" smtClean="0"/>
              <a:t>28/09/2013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A680-7AFC-46A1-A079-27127B525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061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634F-85FE-4560-BA11-81AE37FFB52C}" type="datetimeFigureOut">
              <a:rPr lang="en-GB" smtClean="0"/>
              <a:t>28/09/2013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A680-7AFC-46A1-A079-27127B525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3094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634F-85FE-4560-BA11-81AE37FFB52C}" type="datetimeFigureOut">
              <a:rPr lang="en-GB" smtClean="0"/>
              <a:t>28/09/2013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A680-7AFC-46A1-A079-27127B525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654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634F-85FE-4560-BA11-81AE37FFB52C}" type="datetimeFigureOut">
              <a:rPr lang="en-GB" smtClean="0"/>
              <a:t>28/09/2013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A680-7AFC-46A1-A079-27127B525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724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634F-85FE-4560-BA11-81AE37FFB52C}" type="datetimeFigureOut">
              <a:rPr lang="en-GB" smtClean="0"/>
              <a:t>28/09/2013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A680-7AFC-46A1-A079-27127B525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047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634F-85FE-4560-BA11-81AE37FFB52C}" type="datetimeFigureOut">
              <a:rPr lang="en-GB" smtClean="0"/>
              <a:t>28/09/2013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A680-7AFC-46A1-A079-27127B525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287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634F-85FE-4560-BA11-81AE37FFB52C}" type="datetimeFigureOut">
              <a:rPr lang="en-GB" smtClean="0"/>
              <a:t>28/09/2013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EA680-7AFC-46A1-A079-27127B525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4784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7634F-85FE-4560-BA11-81AE37FFB52C}" type="datetimeFigureOut">
              <a:rPr lang="en-GB" smtClean="0"/>
              <a:t>28/09/2013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EA680-7AFC-46A1-A079-27127B525C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31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2286000"/>
            <a:ext cx="7772400" cy="1143000"/>
          </a:xfrm>
        </p:spPr>
        <p:txBody>
          <a:bodyPr anchor="ctr"/>
          <a:lstStyle/>
          <a:p>
            <a:r>
              <a:rPr lang="en-US" sz="4000" dirty="0"/>
              <a:t>The Balance of Payments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3886200"/>
            <a:ext cx="6400800" cy="1752600"/>
          </a:xfrm>
        </p:spPr>
        <p:txBody>
          <a:bodyPr/>
          <a:lstStyle/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92749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en-US"/>
          </a:p>
          <a:p>
            <a:fld id="{B8B3D41B-92B2-40AF-BE28-636225616618}" type="slidenum">
              <a:rPr lang="en-US" b="1">
                <a:solidFill>
                  <a:schemeClr val="accent2"/>
                </a:solidFill>
              </a:rPr>
              <a:pPr/>
              <a:t>10</a:t>
            </a:fld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0"/>
            <a:ext cx="8610600" cy="762000"/>
          </a:xfrm>
        </p:spPr>
        <p:txBody>
          <a:bodyPr/>
          <a:lstStyle/>
          <a:p>
            <a:r>
              <a:rPr lang="en-US" b="1"/>
              <a:t>The Capital/Financial Account</a:t>
            </a:r>
            <a:endParaRPr lang="en-US"/>
          </a:p>
        </p:txBody>
      </p:sp>
      <p:sp>
        <p:nvSpPr>
          <p:cNvPr id="16691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981200" y="762000"/>
            <a:ext cx="8229600" cy="5334000"/>
          </a:xfrm>
        </p:spPr>
        <p:txBody>
          <a:bodyPr/>
          <a:lstStyle/>
          <a:p>
            <a:r>
              <a:rPr lang="en-US" b="1" u="sng">
                <a:solidFill>
                  <a:srgbClr val="FF0066"/>
                </a:solidFill>
              </a:rPr>
              <a:t>Capital account:</a:t>
            </a:r>
            <a:r>
              <a:rPr lang="en-US"/>
              <a:t> transfers of fixed assets, real estate, acquisitions/disposal of non-produced/non-financial assets</a:t>
            </a:r>
          </a:p>
          <a:p>
            <a:r>
              <a:rPr lang="en-US" b="1" u="sng"/>
              <a:t>Financial account:</a:t>
            </a:r>
            <a:r>
              <a:rPr lang="en-US"/>
              <a:t> three components; classified by degree of control, </a:t>
            </a:r>
          </a:p>
          <a:p>
            <a:pPr lvl="1"/>
            <a:r>
              <a:rPr lang="en-US" u="sng"/>
              <a:t>Direct Investment</a:t>
            </a:r>
            <a:r>
              <a:rPr lang="en-US"/>
              <a:t> – Net balance of capital which is dispersed from and into US for the purpose of exerting control over assets. </a:t>
            </a:r>
          </a:p>
          <a:p>
            <a:pPr lvl="2"/>
            <a:r>
              <a:rPr lang="en-US"/>
              <a:t>E.g. US company acquires foreign company stake (-)</a:t>
            </a:r>
          </a:p>
          <a:p>
            <a:pPr lvl="2"/>
            <a:r>
              <a:rPr lang="en-US"/>
              <a:t>Foreign company acquires US company stake (+)</a:t>
            </a:r>
          </a:p>
          <a:p>
            <a:pPr lvl="2"/>
            <a:r>
              <a:rPr lang="en-US" u="sng"/>
              <a:t>foreign direct investment (FDI)</a:t>
            </a:r>
            <a:r>
              <a:rPr lang="en-US"/>
              <a:t>: 10%+ of voting shares acquired.</a:t>
            </a:r>
          </a:p>
        </p:txBody>
      </p:sp>
    </p:spTree>
    <p:extLst>
      <p:ext uri="{BB962C8B-B14F-4D97-AF65-F5344CB8AC3E}">
        <p14:creationId xmlns:p14="http://schemas.microsoft.com/office/powerpoint/2010/main" val="1234409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en-US"/>
          </a:p>
          <a:p>
            <a:fld id="{725693F5-5290-42C6-9694-50FFCDE0EDB5}" type="slidenum">
              <a:rPr lang="en-US" b="1">
                <a:solidFill>
                  <a:schemeClr val="accent2"/>
                </a:solidFill>
              </a:rPr>
              <a:pPr/>
              <a:t>11</a:t>
            </a:fld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1699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600200" y="0"/>
            <a:ext cx="8610600" cy="762000"/>
          </a:xfrm>
        </p:spPr>
        <p:txBody>
          <a:bodyPr/>
          <a:lstStyle/>
          <a:p>
            <a:r>
              <a:rPr lang="en-US" b="1"/>
              <a:t>The Capital/Financial Account</a:t>
            </a:r>
            <a:endParaRPr lang="en-US"/>
          </a:p>
        </p:txBody>
      </p:sp>
      <p:sp>
        <p:nvSpPr>
          <p:cNvPr id="16998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981200" y="762000"/>
            <a:ext cx="8229600" cy="5334000"/>
          </a:xfrm>
        </p:spPr>
        <p:txBody>
          <a:bodyPr/>
          <a:lstStyle/>
          <a:p>
            <a:pPr lvl="1">
              <a:lnSpc>
                <a:spcPct val="90000"/>
              </a:lnSpc>
            </a:pPr>
            <a:r>
              <a:rPr lang="en-US" u="sng"/>
              <a:t>Portfolio Investment</a:t>
            </a:r>
            <a:r>
              <a:rPr lang="en-US"/>
              <a:t> – Net balance of capital which flows in/out of US but does not reach 10% ownership.</a:t>
            </a:r>
          </a:p>
          <a:p>
            <a:pPr lvl="2">
              <a:lnSpc>
                <a:spcPct val="90000"/>
              </a:lnSpc>
            </a:pPr>
            <a:r>
              <a:rPr lang="en-US"/>
              <a:t>No voting or control rights over the asset. </a:t>
            </a:r>
          </a:p>
          <a:p>
            <a:pPr lvl="2">
              <a:lnSpc>
                <a:spcPct val="90000"/>
              </a:lnSpc>
            </a:pPr>
            <a:r>
              <a:rPr lang="en-US"/>
              <a:t> Purchase/sale of equity securities.</a:t>
            </a:r>
          </a:p>
          <a:p>
            <a:pPr lvl="2">
              <a:lnSpc>
                <a:spcPct val="90000"/>
              </a:lnSpc>
            </a:pPr>
            <a:r>
              <a:rPr lang="en-US"/>
              <a:t>Purchase/sale of debt securities.</a:t>
            </a:r>
          </a:p>
          <a:p>
            <a:pPr lvl="3">
              <a:lnSpc>
                <a:spcPct val="90000"/>
              </a:lnSpc>
            </a:pPr>
            <a:r>
              <a:rPr lang="en-US"/>
              <a:t>E.g. T-bill purchases by foreigners (</a:t>
            </a:r>
            <a:r>
              <a:rPr lang="en-US" u="sng"/>
              <a:t>net portfolio investment</a:t>
            </a:r>
            <a:r>
              <a:rPr lang="en-US"/>
              <a:t>)</a:t>
            </a:r>
          </a:p>
          <a:p>
            <a:pPr lvl="3">
              <a:lnSpc>
                <a:spcPct val="90000"/>
              </a:lnSpc>
            </a:pPr>
            <a:r>
              <a:rPr lang="en-US"/>
              <a:t>E.g. US$ debt issues by foreign companies/ governments.</a:t>
            </a:r>
          </a:p>
          <a:p>
            <a:pPr lvl="2">
              <a:lnSpc>
                <a:spcPct val="90000"/>
              </a:lnSpc>
            </a:pPr>
            <a:r>
              <a:rPr lang="en-US"/>
              <a:t>Risk/Return motivated.</a:t>
            </a:r>
          </a:p>
          <a:p>
            <a:pPr lvl="2">
              <a:lnSpc>
                <a:spcPct val="90000"/>
              </a:lnSpc>
            </a:pPr>
            <a:r>
              <a:rPr lang="en-US"/>
              <a:t>Far more volatile than FDI.</a:t>
            </a:r>
          </a:p>
          <a:p>
            <a:pPr lvl="1">
              <a:lnSpc>
                <a:spcPct val="90000"/>
              </a:lnSpc>
            </a:pPr>
            <a:r>
              <a:rPr lang="en-US" u="sng"/>
              <a:t>Other Investment Assets/Liabilities</a:t>
            </a:r>
            <a:r>
              <a:rPr lang="en-US"/>
              <a:t> –Short &amp; long-term trade credits, cross-border loans, currency &amp; bank deposits, &amp; other accounts receivable and payable in cross-border trade.</a:t>
            </a:r>
          </a:p>
        </p:txBody>
      </p:sp>
    </p:spTree>
    <p:extLst>
      <p:ext uri="{BB962C8B-B14F-4D97-AF65-F5344CB8AC3E}">
        <p14:creationId xmlns:p14="http://schemas.microsoft.com/office/powerpoint/2010/main" val="1209058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en-US"/>
          </a:p>
          <a:p>
            <a:fld id="{A2CFC09D-1D8E-4D36-942E-873445287033}" type="slidenum">
              <a:rPr lang="en-US" b="1">
                <a:solidFill>
                  <a:schemeClr val="accent2"/>
                </a:solidFill>
              </a:rPr>
              <a:pPr/>
              <a:t>12</a:t>
            </a:fld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19353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600200" y="0"/>
            <a:ext cx="8610600" cy="762000"/>
          </a:xfrm>
        </p:spPr>
        <p:txBody>
          <a:bodyPr/>
          <a:lstStyle/>
          <a:p>
            <a:r>
              <a:rPr lang="en-US" b="1"/>
              <a:t>Direct Investment Concerns</a:t>
            </a:r>
            <a:endParaRPr lang="en-US"/>
          </a:p>
        </p:txBody>
      </p:sp>
      <p:sp>
        <p:nvSpPr>
          <p:cNvPr id="19353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981200" y="762000"/>
            <a:ext cx="8229600" cy="5334000"/>
          </a:xfrm>
        </p:spPr>
        <p:txBody>
          <a:bodyPr/>
          <a:lstStyle/>
          <a:p>
            <a:pPr lvl="1"/>
            <a:r>
              <a:rPr lang="en-US" dirty="0"/>
              <a:t>How much shall the country control the direct investments?</a:t>
            </a:r>
          </a:p>
          <a:p>
            <a:pPr lvl="2"/>
            <a:r>
              <a:rPr lang="en-US" dirty="0"/>
              <a:t>What can foreigners buy? </a:t>
            </a:r>
          </a:p>
          <a:p>
            <a:pPr lvl="3"/>
            <a:r>
              <a:rPr lang="en-US" dirty="0"/>
              <a:t>Land, real estate sale to foreigners limited (Eastern Europe)</a:t>
            </a:r>
          </a:p>
          <a:p>
            <a:pPr lvl="3"/>
            <a:r>
              <a:rPr lang="en-US" dirty="0"/>
              <a:t>Certain stock can not be purchased (China, Russia)</a:t>
            </a:r>
          </a:p>
          <a:p>
            <a:pPr lvl="2"/>
            <a:r>
              <a:rPr lang="en-US" dirty="0"/>
              <a:t>How shall profit be distributed?</a:t>
            </a:r>
          </a:p>
          <a:p>
            <a:pPr lvl="3"/>
            <a:r>
              <a:rPr lang="en-US" u="sng" dirty="0"/>
              <a:t>Profit drain</a:t>
            </a:r>
            <a:r>
              <a:rPr lang="en-US" dirty="0"/>
              <a:t>?</a:t>
            </a:r>
          </a:p>
          <a:p>
            <a:pPr lvl="3"/>
            <a:r>
              <a:rPr lang="en-US" dirty="0"/>
              <a:t>Many foreign firms in US reinvest most of their profits.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955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en-US"/>
          </a:p>
          <a:p>
            <a:fld id="{7FB8E973-4108-43CD-BF80-91E0B23B8BA5}" type="slidenum">
              <a:rPr lang="en-US" b="1">
                <a:solidFill>
                  <a:schemeClr val="accent2"/>
                </a:solidFill>
              </a:rPr>
              <a:pPr/>
              <a:t>13</a:t>
            </a:fld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61913"/>
            <a:ext cx="8610600" cy="533400"/>
          </a:xfrm>
        </p:spPr>
        <p:txBody>
          <a:bodyPr>
            <a:normAutofit fontScale="90000"/>
          </a:bodyPr>
          <a:lstStyle/>
          <a:p>
            <a:r>
              <a:rPr lang="en-US" b="1"/>
              <a:t>The Capital/Financial Account</a:t>
            </a:r>
            <a:endParaRPr lang="en-US"/>
          </a:p>
        </p:txBody>
      </p:sp>
      <p:graphicFrame>
        <p:nvGraphicFramePr>
          <p:cNvPr id="167939" name="Object 3"/>
          <p:cNvGraphicFramePr>
            <a:graphicFrameLocks noChangeAspect="1"/>
          </p:cNvGraphicFramePr>
          <p:nvPr/>
        </p:nvGraphicFramePr>
        <p:xfrm>
          <a:off x="1952626" y="1022351"/>
          <a:ext cx="8181975" cy="548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Worksheet" r:id="rId3" imgW="5096256" imgH="3429305" progId="Excel.Sheet.8">
                  <p:embed/>
                </p:oleObj>
              </mc:Choice>
              <mc:Fallback>
                <p:oleObj name="Worksheet" r:id="rId3" imgW="5096256" imgH="3429305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6" y="1022351"/>
                        <a:ext cx="8181975" cy="548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7940" name="Text Box 4"/>
          <p:cNvSpPr txBox="1">
            <a:spLocks noChangeArrowheads="1"/>
          </p:cNvSpPr>
          <p:nvPr/>
        </p:nvSpPr>
        <p:spPr bwMode="auto">
          <a:xfrm>
            <a:off x="2438400" y="609601"/>
            <a:ext cx="7010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>
                <a:solidFill>
                  <a:srgbClr val="336699"/>
                </a:solidFill>
              </a:rPr>
              <a:t>US Capital/Financial Account, 1997-1999 (billions of US$)</a:t>
            </a:r>
          </a:p>
        </p:txBody>
      </p:sp>
    </p:spTree>
    <p:extLst>
      <p:ext uri="{BB962C8B-B14F-4D97-AF65-F5344CB8AC3E}">
        <p14:creationId xmlns:p14="http://schemas.microsoft.com/office/powerpoint/2010/main" val="399615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en-US"/>
          </a:p>
          <a:p>
            <a:fld id="{159E61A5-4683-4686-AF1C-58D2689A5FB4}" type="slidenum">
              <a:rPr lang="en-US" b="1">
                <a:solidFill>
                  <a:schemeClr val="accent2"/>
                </a:solidFill>
              </a:rPr>
              <a:pPr/>
              <a:t>14</a:t>
            </a:fld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61913"/>
            <a:ext cx="8610600" cy="533400"/>
          </a:xfrm>
        </p:spPr>
        <p:txBody>
          <a:bodyPr>
            <a:normAutofit fontScale="90000"/>
          </a:bodyPr>
          <a:lstStyle/>
          <a:p>
            <a:r>
              <a:rPr lang="en-US" b="1"/>
              <a:t>For example…</a:t>
            </a:r>
            <a:endParaRPr lang="en-US"/>
          </a:p>
        </p:txBody>
      </p:sp>
      <p:sp>
        <p:nvSpPr>
          <p:cNvPr id="195588" name="Text Box 4"/>
          <p:cNvSpPr txBox="1">
            <a:spLocks noChangeArrowheads="1"/>
          </p:cNvSpPr>
          <p:nvPr/>
        </p:nvSpPr>
        <p:spPr bwMode="auto">
          <a:xfrm>
            <a:off x="1752600" y="609601"/>
            <a:ext cx="8610600" cy="637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en-US" sz="2400" b="1">
                <a:solidFill>
                  <a:srgbClr val="336699"/>
                </a:solidFill>
              </a:rPr>
              <a:t>Direct Investment</a:t>
            </a:r>
          </a:p>
          <a:p>
            <a:pPr lvl="1" algn="l">
              <a:buFontTx/>
              <a:buChar char="•"/>
            </a:pPr>
            <a:r>
              <a:rPr lang="en-US" sz="2400" b="1">
                <a:solidFill>
                  <a:srgbClr val="FF0066"/>
                </a:solidFill>
              </a:rPr>
              <a:t>Debit:</a:t>
            </a:r>
            <a:r>
              <a:rPr lang="en-US" sz="2400" b="1">
                <a:solidFill>
                  <a:srgbClr val="336699"/>
                </a:solidFill>
              </a:rPr>
              <a:t> Ford builds factory in Australia.</a:t>
            </a:r>
          </a:p>
          <a:p>
            <a:pPr lvl="1" algn="l">
              <a:buFontTx/>
              <a:buChar char="•"/>
            </a:pPr>
            <a:r>
              <a:rPr lang="en-US" sz="2400" b="1">
                <a:solidFill>
                  <a:srgbClr val="0000FF"/>
                </a:solidFill>
              </a:rPr>
              <a:t>Credit:</a:t>
            </a:r>
            <a:r>
              <a:rPr lang="en-US" sz="2400" b="1">
                <a:solidFill>
                  <a:srgbClr val="336699"/>
                </a:solidFill>
              </a:rPr>
              <a:t> Ford sells its factory in UK.</a:t>
            </a:r>
          </a:p>
          <a:p>
            <a:pPr algn="l">
              <a:buFontTx/>
              <a:buChar char="•"/>
            </a:pPr>
            <a:r>
              <a:rPr lang="en-US" sz="2400" b="1">
                <a:solidFill>
                  <a:srgbClr val="336699"/>
                </a:solidFill>
              </a:rPr>
              <a:t>Portfolio Investment</a:t>
            </a:r>
          </a:p>
          <a:p>
            <a:pPr lvl="1" algn="l">
              <a:buFontTx/>
              <a:buChar char="•"/>
            </a:pPr>
            <a:r>
              <a:rPr lang="en-US" sz="2400" b="1">
                <a:solidFill>
                  <a:srgbClr val="FF0066"/>
                </a:solidFill>
              </a:rPr>
              <a:t>Debit:</a:t>
            </a:r>
            <a:r>
              <a:rPr lang="en-US" sz="2400" b="1">
                <a:solidFill>
                  <a:srgbClr val="336699"/>
                </a:solidFill>
              </a:rPr>
              <a:t> US investor buys BASF stock @ Frankfurt Stock Exchange</a:t>
            </a:r>
          </a:p>
          <a:p>
            <a:pPr lvl="1" algn="l">
              <a:buFontTx/>
              <a:buChar char="•"/>
            </a:pPr>
            <a:r>
              <a:rPr lang="en-US" sz="2400" b="1">
                <a:solidFill>
                  <a:srgbClr val="0000FF"/>
                </a:solidFill>
              </a:rPr>
              <a:t>Credit:</a:t>
            </a:r>
            <a:r>
              <a:rPr lang="en-US" sz="2400" b="1">
                <a:solidFill>
                  <a:srgbClr val="336699"/>
                </a:solidFill>
              </a:rPr>
              <a:t> Korean gov’t buys US T-bills to hold as forex reserves.</a:t>
            </a:r>
          </a:p>
          <a:p>
            <a:pPr algn="l">
              <a:buFontTx/>
              <a:buChar char="•"/>
            </a:pPr>
            <a:r>
              <a:rPr lang="en-US" sz="2400" b="1">
                <a:solidFill>
                  <a:srgbClr val="336699"/>
                </a:solidFill>
              </a:rPr>
              <a:t>Other investment</a:t>
            </a:r>
          </a:p>
          <a:p>
            <a:pPr lvl="1" algn="l">
              <a:buFontTx/>
              <a:buChar char="•"/>
            </a:pPr>
            <a:r>
              <a:rPr lang="en-US" sz="2400" b="1">
                <a:solidFill>
                  <a:srgbClr val="FF0066"/>
                </a:solidFill>
              </a:rPr>
              <a:t>Debit:</a:t>
            </a:r>
            <a:r>
              <a:rPr lang="en-US" sz="2400" b="1">
                <a:solidFill>
                  <a:srgbClr val="336699"/>
                </a:solidFill>
              </a:rPr>
              <a:t> HP deposits $10m in a bank account in London.</a:t>
            </a:r>
          </a:p>
          <a:p>
            <a:pPr lvl="1" algn="l">
              <a:buFontTx/>
              <a:buChar char="•"/>
            </a:pPr>
            <a:r>
              <a:rPr lang="en-US" sz="2400" b="1">
                <a:solidFill>
                  <a:srgbClr val="0000FF"/>
                </a:solidFill>
              </a:rPr>
              <a:t>Credit:</a:t>
            </a:r>
            <a:r>
              <a:rPr lang="en-US" sz="2400" b="1">
                <a:solidFill>
                  <a:srgbClr val="336699"/>
                </a:solidFill>
              </a:rPr>
              <a:t> HP generates accounts receivable in Canada.</a:t>
            </a:r>
          </a:p>
          <a:p>
            <a:pPr algn="l"/>
            <a:endParaRPr lang="en-US" sz="2400" b="1">
              <a:solidFill>
                <a:srgbClr val="336699"/>
              </a:solidFill>
            </a:endParaRPr>
          </a:p>
          <a:p>
            <a:pPr algn="l"/>
            <a:endParaRPr lang="en-US" sz="2400" b="1">
              <a:solidFill>
                <a:srgbClr val="336699"/>
              </a:solidFill>
            </a:endParaRPr>
          </a:p>
          <a:p>
            <a:pPr algn="l"/>
            <a:endParaRPr lang="en-US" sz="2400" b="1">
              <a:solidFill>
                <a:srgbClr val="336699"/>
              </a:solidFill>
            </a:endParaRPr>
          </a:p>
          <a:p>
            <a:pPr algn="l"/>
            <a:endParaRPr lang="en-US" sz="2400" b="1">
              <a:solidFill>
                <a:srgbClr val="336699"/>
              </a:solidFill>
            </a:endParaRPr>
          </a:p>
          <a:p>
            <a:pPr algn="l"/>
            <a:endParaRPr lang="en-US" sz="2400" b="1">
              <a:solidFill>
                <a:srgbClr val="336699"/>
              </a:solidFill>
            </a:endParaRPr>
          </a:p>
          <a:p>
            <a:pPr algn="l"/>
            <a:endParaRPr lang="en-US" sz="2400" b="1">
              <a:solidFill>
                <a:srgbClr val="336699"/>
              </a:solidFill>
            </a:endParaRPr>
          </a:p>
          <a:p>
            <a:pPr algn="l"/>
            <a:endParaRPr lang="en-US" sz="2400" b="1">
              <a:solidFill>
                <a:srgbClr val="33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76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en-US"/>
          </a:p>
          <a:p>
            <a:fld id="{CF2DEA27-C11A-4B19-86F1-89EA614F6679}" type="slidenum">
              <a:rPr lang="en-US" b="1">
                <a:solidFill>
                  <a:schemeClr val="accent2"/>
                </a:solidFill>
              </a:rPr>
              <a:pPr/>
              <a:t>15</a:t>
            </a:fld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189442" name="Rectangle 2"/>
          <p:cNvSpPr>
            <a:spLocks noChangeArrowheads="1"/>
          </p:cNvSpPr>
          <p:nvPr/>
        </p:nvSpPr>
        <p:spPr bwMode="auto">
          <a:xfrm>
            <a:off x="2500313" y="157163"/>
            <a:ext cx="7777162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0"/>
              </a:spcBef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1pPr>
            <a:lvl2pPr>
              <a:spcBef>
                <a:spcPct val="0"/>
              </a:spcBef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2pPr>
            <a:lvl3pPr>
              <a:spcBef>
                <a:spcPct val="0"/>
              </a:spcBef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2000" b="1"/>
              <a:t>US Financial Account, 1985-99 (US$ bn)</a:t>
            </a:r>
            <a:endParaRPr lang="en-US" sz="2000"/>
          </a:p>
        </p:txBody>
      </p:sp>
      <p:sp>
        <p:nvSpPr>
          <p:cNvPr id="189443" name="Text Box 3"/>
          <p:cNvSpPr txBox="1">
            <a:spLocks noChangeArrowheads="1"/>
          </p:cNvSpPr>
          <p:nvPr/>
        </p:nvSpPr>
        <p:spPr bwMode="auto">
          <a:xfrm>
            <a:off x="2133600" y="6096000"/>
            <a:ext cx="81488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/>
              <a:t>Source: International Monetary Fund, </a:t>
            </a:r>
            <a:r>
              <a:rPr lang="en-US" i="1"/>
              <a:t>Balance of Payments Statistics Yearbook, 2000</a:t>
            </a:r>
            <a:r>
              <a:rPr lang="en-US"/>
              <a:t>.</a:t>
            </a:r>
            <a:endParaRPr lang="en-US" b="1"/>
          </a:p>
        </p:txBody>
      </p:sp>
      <p:graphicFrame>
        <p:nvGraphicFramePr>
          <p:cNvPr id="189444" name="Object 4"/>
          <p:cNvGraphicFramePr>
            <a:graphicFrameLocks noChangeAspect="1"/>
          </p:cNvGraphicFramePr>
          <p:nvPr/>
        </p:nvGraphicFramePr>
        <p:xfrm>
          <a:off x="1295400" y="457200"/>
          <a:ext cx="9372600" cy="579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Chart" r:id="rId3" imgW="7863840" imgH="4457700" progId="MSGraph.Chart.8">
                  <p:embed followColorScheme="full"/>
                </p:oleObj>
              </mc:Choice>
              <mc:Fallback>
                <p:oleObj name="Chart" r:id="rId3" imgW="7863840" imgH="445770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57200"/>
                        <a:ext cx="9372600" cy="579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21254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en-US"/>
          </a:p>
          <a:p>
            <a:fld id="{45419CB0-3315-463F-BA2A-7EACF5FA5471}" type="slidenum">
              <a:rPr lang="en-US" b="1">
                <a:solidFill>
                  <a:schemeClr val="accent2"/>
                </a:solidFill>
              </a:rPr>
              <a:pPr/>
              <a:t>16</a:t>
            </a:fld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190466" name="Rectangle 2"/>
          <p:cNvSpPr>
            <a:spLocks noChangeArrowheads="1"/>
          </p:cNvSpPr>
          <p:nvPr/>
        </p:nvSpPr>
        <p:spPr bwMode="auto">
          <a:xfrm>
            <a:off x="2133600" y="228600"/>
            <a:ext cx="79248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0"/>
              </a:spcBef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1pPr>
            <a:lvl2pPr>
              <a:spcBef>
                <a:spcPct val="0"/>
              </a:spcBef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2pPr>
            <a:lvl3pPr>
              <a:spcBef>
                <a:spcPct val="0"/>
              </a:spcBef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2000" b="1"/>
              <a:t>Current &amp; Financial/Capital Account Balances, US, </a:t>
            </a:r>
            <a:br>
              <a:rPr lang="en-US" sz="2000" b="1"/>
            </a:br>
            <a:r>
              <a:rPr lang="en-US" sz="2000" b="1"/>
              <a:t>1992 - 1999 (US$ bn)</a:t>
            </a:r>
            <a:endParaRPr lang="en-US"/>
          </a:p>
        </p:txBody>
      </p:sp>
      <p:sp>
        <p:nvSpPr>
          <p:cNvPr id="190467" name="Text Box 3"/>
          <p:cNvSpPr txBox="1">
            <a:spLocks noChangeArrowheads="1"/>
          </p:cNvSpPr>
          <p:nvPr/>
        </p:nvSpPr>
        <p:spPr bwMode="auto">
          <a:xfrm>
            <a:off x="2282825" y="6096000"/>
            <a:ext cx="81488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/>
              <a:t>Source: International Monetary Fund, </a:t>
            </a:r>
            <a:r>
              <a:rPr lang="en-US" i="1"/>
              <a:t>Balance of Payments Statistics Yearbook, 2000</a:t>
            </a:r>
            <a:r>
              <a:rPr lang="en-US"/>
              <a:t>.</a:t>
            </a:r>
          </a:p>
        </p:txBody>
      </p:sp>
      <p:graphicFrame>
        <p:nvGraphicFramePr>
          <p:cNvPr id="190468" name="Object 4"/>
          <p:cNvGraphicFramePr>
            <a:graphicFrameLocks noChangeAspect="1"/>
          </p:cNvGraphicFramePr>
          <p:nvPr/>
        </p:nvGraphicFramePr>
        <p:xfrm>
          <a:off x="1524000" y="838200"/>
          <a:ext cx="8839200" cy="525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Chart" r:id="rId3" imgW="7863840" imgH="4457700" progId="MSGraph.Chart.8">
                  <p:embed followColorScheme="full"/>
                </p:oleObj>
              </mc:Choice>
              <mc:Fallback>
                <p:oleObj name="Chart" r:id="rId3" imgW="7863840" imgH="445770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838200"/>
                        <a:ext cx="8839200" cy="525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1524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en-US"/>
          </a:p>
          <a:p>
            <a:fld id="{B83986A0-7A3B-4038-A5DF-FE6A4491790E}" type="slidenum">
              <a:rPr lang="en-US" b="1">
                <a:solidFill>
                  <a:schemeClr val="accent2"/>
                </a:solidFill>
              </a:rPr>
              <a:pPr/>
              <a:t>17</a:t>
            </a:fld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17101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600200" y="304800"/>
            <a:ext cx="8610600" cy="533400"/>
          </a:xfrm>
        </p:spPr>
        <p:txBody>
          <a:bodyPr>
            <a:normAutofit fontScale="90000"/>
          </a:bodyPr>
          <a:lstStyle/>
          <a:p>
            <a:r>
              <a:rPr lang="en-US" b="1"/>
              <a:t>The Other Accounts</a:t>
            </a:r>
            <a:endParaRPr lang="en-US" sz="3200"/>
          </a:p>
        </p:txBody>
      </p:sp>
      <p:sp>
        <p:nvSpPr>
          <p:cNvPr id="1710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981200" y="990600"/>
            <a:ext cx="8229600" cy="5105400"/>
          </a:xfrm>
        </p:spPr>
        <p:txBody>
          <a:bodyPr/>
          <a:lstStyle/>
          <a:p>
            <a:r>
              <a:rPr lang="en-US" u="sng" dirty="0"/>
              <a:t>Net Errors and Omissions</a:t>
            </a:r>
            <a:r>
              <a:rPr lang="en-US" dirty="0"/>
              <a:t> – Account is used to account for statistical errors and/or untraceable monies within a country</a:t>
            </a:r>
          </a:p>
          <a:p>
            <a:r>
              <a:rPr lang="en-US" u="sng" dirty="0"/>
              <a:t>Official Reserves</a:t>
            </a:r>
            <a:r>
              <a:rPr lang="en-US" dirty="0"/>
              <a:t> (ORA) – total reserves held by official monetary authorities within a country.  </a:t>
            </a:r>
          </a:p>
          <a:p>
            <a:pPr lvl="1"/>
            <a:r>
              <a:rPr lang="en-US" dirty="0"/>
              <a:t>Comprised of major currencies used in international trade and financial transactions, &amp; reserve accounts (SDR) held @ IMF.</a:t>
            </a:r>
          </a:p>
          <a:p>
            <a:pPr marL="914400" lvl="2" indent="0">
              <a:buNone/>
            </a:pP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745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en-US"/>
          </a:p>
          <a:p>
            <a:fld id="{827CA2BB-7075-4028-8C8C-A3A7566A1464}" type="slidenum">
              <a:rPr lang="en-US" b="1">
                <a:solidFill>
                  <a:schemeClr val="accent2"/>
                </a:solidFill>
              </a:rPr>
              <a:pPr/>
              <a:t>18</a:t>
            </a:fld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843088" y="-95250"/>
            <a:ext cx="8610600" cy="533400"/>
          </a:xfrm>
        </p:spPr>
        <p:txBody>
          <a:bodyPr/>
          <a:lstStyle/>
          <a:p>
            <a:r>
              <a:rPr lang="en-US" sz="3200" b="1"/>
              <a:t>The Balance of Payments in Total</a:t>
            </a:r>
            <a:endParaRPr lang="en-US" sz="3200"/>
          </a:p>
        </p:txBody>
      </p:sp>
      <p:graphicFrame>
        <p:nvGraphicFramePr>
          <p:cNvPr id="173061" name="Object 5"/>
          <p:cNvGraphicFramePr>
            <a:graphicFrameLocks noChangeAspect="1"/>
          </p:cNvGraphicFramePr>
          <p:nvPr/>
        </p:nvGraphicFramePr>
        <p:xfrm>
          <a:off x="3063876" y="381000"/>
          <a:ext cx="5675313" cy="647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Worksheet" r:id="rId3" imgW="5429707" imgH="7572756" progId="Excel.Sheet.8">
                  <p:embed/>
                </p:oleObj>
              </mc:Choice>
              <mc:Fallback>
                <p:oleObj name="Worksheet" r:id="rId3" imgW="5429707" imgH="7572756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3876" y="381000"/>
                        <a:ext cx="5675313" cy="647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3063" name="Rectangle 7"/>
          <p:cNvSpPr>
            <a:spLocks noChangeArrowheads="1"/>
          </p:cNvSpPr>
          <p:nvPr/>
        </p:nvSpPr>
        <p:spPr bwMode="auto">
          <a:xfrm>
            <a:off x="2895601" y="1263134"/>
            <a:ext cx="184731" cy="369332"/>
          </a:xfrm>
          <a:prstGeom prst="rect">
            <a:avLst/>
          </a:prstGeom>
          <a:noFill/>
          <a:ln w="19050">
            <a:solidFill>
              <a:schemeClr val="accent2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sp>
        <p:nvSpPr>
          <p:cNvPr id="173064" name="Rectangle 8"/>
          <p:cNvSpPr>
            <a:spLocks noChangeArrowheads="1"/>
          </p:cNvSpPr>
          <p:nvPr/>
        </p:nvSpPr>
        <p:spPr bwMode="auto">
          <a:xfrm>
            <a:off x="2919413" y="4461834"/>
            <a:ext cx="5867400" cy="369332"/>
          </a:xfrm>
          <a:prstGeom prst="rect">
            <a:avLst/>
          </a:prstGeom>
          <a:noFill/>
          <a:ln w="19050">
            <a:solidFill>
              <a:schemeClr val="accent2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GB"/>
          </a:p>
        </p:txBody>
      </p:sp>
      <p:sp>
        <p:nvSpPr>
          <p:cNvPr id="173066" name="Rectangle 10"/>
          <p:cNvSpPr>
            <a:spLocks noChangeArrowheads="1"/>
          </p:cNvSpPr>
          <p:nvPr/>
        </p:nvSpPr>
        <p:spPr bwMode="auto">
          <a:xfrm>
            <a:off x="8001001" y="6368534"/>
            <a:ext cx="184731" cy="369332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6205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en-US"/>
          </a:p>
          <a:p>
            <a:fld id="{05770001-9E58-4128-82DF-5F2677EA0176}" type="slidenum">
              <a:rPr lang="en-US" b="1">
                <a:solidFill>
                  <a:schemeClr val="accent2"/>
                </a:solidFill>
              </a:rPr>
              <a:pPr/>
              <a:t>19</a:t>
            </a:fld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304800"/>
            <a:ext cx="8610600" cy="533400"/>
          </a:xfrm>
        </p:spPr>
        <p:txBody>
          <a:bodyPr>
            <a:normAutofit fontScale="90000"/>
          </a:bodyPr>
          <a:lstStyle/>
          <a:p>
            <a:r>
              <a:rPr lang="en-US" b="1"/>
              <a:t>What if…?</a:t>
            </a:r>
            <a:endParaRPr lang="en-US" sz="3200"/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990600"/>
            <a:ext cx="8229600" cy="5105400"/>
          </a:xfrm>
        </p:spPr>
        <p:txBody>
          <a:bodyPr/>
          <a:lstStyle/>
          <a:p>
            <a:r>
              <a:rPr lang="en-US"/>
              <a:t>BOP shows surplus:</a:t>
            </a:r>
          </a:p>
          <a:p>
            <a:pPr lvl="1"/>
            <a:r>
              <a:rPr lang="en-US"/>
              <a:t>D &gt; S for that currency. </a:t>
            </a:r>
          </a:p>
          <a:p>
            <a:pPr lvl="1"/>
            <a:r>
              <a:rPr lang="en-US"/>
              <a:t>Allow currency value to increase,</a:t>
            </a:r>
          </a:p>
          <a:p>
            <a:pPr lvl="1"/>
            <a:r>
              <a:rPr lang="en-US"/>
              <a:t>Or accumulate foreign reserves.</a:t>
            </a:r>
          </a:p>
          <a:p>
            <a:endParaRPr lang="en-US"/>
          </a:p>
          <a:p>
            <a:r>
              <a:rPr lang="en-US"/>
              <a:t>BOP shows deficit:</a:t>
            </a:r>
          </a:p>
          <a:p>
            <a:pPr lvl="1"/>
            <a:r>
              <a:rPr lang="en-US"/>
              <a:t>S &gt; D for that currency.</a:t>
            </a:r>
          </a:p>
          <a:p>
            <a:pPr lvl="1"/>
            <a:r>
              <a:rPr lang="en-US"/>
              <a:t>Devalue currency,</a:t>
            </a:r>
          </a:p>
          <a:p>
            <a:pPr lvl="1"/>
            <a:r>
              <a:rPr lang="en-US"/>
              <a:t>Or use official reserves to support currency.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79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en-US"/>
          </a:p>
          <a:p>
            <a:fld id="{91BB9AD3-32A4-47DD-9408-E5ACD118B783}" type="slidenum">
              <a:rPr lang="en-US" b="1">
                <a:solidFill>
                  <a:schemeClr val="accent2"/>
                </a:solidFill>
              </a:rPr>
              <a:pPr/>
              <a:t>2</a:t>
            </a:fld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The Balance of Payments</a:t>
            </a:r>
            <a:endParaRPr lang="en-US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4478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i="1" dirty="0"/>
              <a:t>Balance of Payments (BOP):</a:t>
            </a:r>
            <a:r>
              <a:rPr lang="en-US" dirty="0"/>
              <a:t>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dirty="0"/>
              <a:t>	measures all international economic transactions </a:t>
            </a:r>
            <a:r>
              <a:rPr lang="en-US" dirty="0" smtClean="0"/>
              <a:t>between </a:t>
            </a:r>
            <a:r>
              <a:rPr lang="en-US" dirty="0"/>
              <a:t>residents &amp; foreign residents.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Monetary and fiscal policy must take the BOP into account at the national level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BOP data may be important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Indicates pressure on exchange rate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May signal imposition/ removal of controls over payments, dividends, interest. 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Helps forecast country’s market potential</a:t>
            </a:r>
          </a:p>
        </p:txBody>
      </p:sp>
    </p:spTree>
    <p:extLst>
      <p:ext uri="{BB962C8B-B14F-4D97-AF65-F5344CB8AC3E}">
        <p14:creationId xmlns:p14="http://schemas.microsoft.com/office/powerpoint/2010/main" val="114979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8272025"/>
              </p:ext>
            </p:extLst>
          </p:nvPr>
        </p:nvGraphicFramePr>
        <p:xfrm>
          <a:off x="391887" y="413662"/>
          <a:ext cx="10384970" cy="66762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4884"/>
                <a:gridCol w="251778"/>
                <a:gridCol w="8598308"/>
              </a:tblGrid>
              <a:tr h="402771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4000" u="none" strike="noStrike" dirty="0">
                          <a:effectLst/>
                        </a:rPr>
                        <a:t>Balance of payment account</a:t>
                      </a:r>
                      <a:endParaRPr lang="en-GB" sz="4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4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02771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gridSpan="2">
                  <a:txBody>
                    <a:bodyPr/>
                    <a:lstStyle/>
                    <a:p>
                      <a:endParaRPr lang="en-GB"/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02771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2400" b="1" u="none" strike="noStrike" dirty="0">
                          <a:effectLst/>
                        </a:rPr>
                        <a:t>Current account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02771"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EX &amp; IM of goods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02771"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EX &amp; IM of Services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02771"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Factor </a:t>
                      </a:r>
                      <a:r>
                        <a:rPr lang="en-GB" sz="1800" u="none" strike="noStrike" dirty="0" smtClean="0">
                          <a:effectLst/>
                        </a:rPr>
                        <a:t>income/payments(Profit/dividend/Interest</a:t>
                      </a:r>
                      <a:r>
                        <a:rPr lang="en-GB" sz="1800" u="none" strike="noStrike" dirty="0">
                          <a:effectLst/>
                        </a:rPr>
                        <a:t>)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02771"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Other Transactions(gifts/grants)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49578"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02771">
                <a:tc gridSpan="3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Capital Account</a:t>
                      </a: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02771"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 </a:t>
                      </a:r>
                      <a:r>
                        <a:rPr lang="en-GB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foreign investment</a:t>
                      </a:r>
                      <a:endParaRPr lang="en-GB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</a:tr>
              <a:tr h="402771"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8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portfolio invesment(shares)</a:t>
                      </a:r>
                    </a:p>
                  </a:txBody>
                  <a:tcPr marL="7620" marR="7620" marT="7620" marB="0" anchor="b"/>
                </a:tc>
              </a:tr>
              <a:tr h="402771"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Other trade items(bank accounts)</a:t>
                      </a:r>
                    </a:p>
                  </a:txBody>
                  <a:tcPr marL="7620" marR="7620" marT="7620" marB="0" anchor="b"/>
                </a:tc>
              </a:tr>
              <a:tr h="402771"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40723">
                <a:tc gridSpan="3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Foreign </a:t>
                      </a:r>
                      <a:r>
                        <a:rPr lang="en-GB" sz="24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reserves</a:t>
                      </a: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02771"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Change in official reserves</a:t>
                      </a:r>
                    </a:p>
                  </a:txBody>
                  <a:tcPr marL="7620" marR="7620" marT="7620" marB="0" anchor="b"/>
                </a:tc>
              </a:tr>
              <a:tr h="402771">
                <a:tc gridSpan="2"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2111829" y="4354286"/>
            <a:ext cx="3189514" cy="1121228"/>
          </a:xfrm>
          <a:prstGeom prst="rect">
            <a:avLst/>
          </a:prstGeom>
          <a:solidFill>
            <a:srgbClr val="EAEFF7"/>
          </a:solidFill>
          <a:ln>
            <a:solidFill>
              <a:srgbClr val="EAEFF7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915887" y="6313714"/>
            <a:ext cx="2732313" cy="544286"/>
          </a:xfrm>
          <a:prstGeom prst="rect">
            <a:avLst/>
          </a:prstGeom>
          <a:solidFill>
            <a:srgbClr val="EAEFF7"/>
          </a:solidFill>
          <a:ln>
            <a:solidFill>
              <a:srgbClr val="EAEFF7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096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Import a  mobile phone CHY 1500 @22  =33000 LKR</a:t>
            </a:r>
          </a:p>
          <a:p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708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2438811"/>
              </p:ext>
            </p:extLst>
          </p:nvPr>
        </p:nvGraphicFramePr>
        <p:xfrm>
          <a:off x="979714" y="1001489"/>
          <a:ext cx="10297887" cy="55190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1979"/>
                <a:gridCol w="5251240"/>
                <a:gridCol w="1091167"/>
                <a:gridCol w="1091167"/>
                <a:gridCol w="1091167"/>
                <a:gridCol w="1091167"/>
              </a:tblGrid>
              <a:tr h="348343">
                <a:tc>
                  <a:txBody>
                    <a:bodyPr/>
                    <a:lstStyle/>
                    <a:p>
                      <a:pPr algn="l" fontAlgn="b"/>
                      <a:endParaRPr lang="en-GB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3200" u="none" strike="noStrike" dirty="0">
                          <a:effectLst/>
                        </a:rPr>
                        <a:t>Balance of payment account</a:t>
                      </a:r>
                      <a:endParaRPr lang="en-GB" sz="3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48343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48343"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Current account</a:t>
                      </a: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Import of Mobile Phone</a:t>
                      </a: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-33000</a:t>
                      </a: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  <a:p>
                      <a:pPr marL="0" algn="l" defTabSz="914400" rtl="0" eaLnBrk="1" fontAlgn="b" latinLnBrk="0" hangingPunct="1"/>
                      <a:endParaRPr lang="en-GB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-33000</a:t>
                      </a: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-33000</a:t>
                      </a: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834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 dirty="0">
                          <a:effectLst/>
                        </a:rPr>
                        <a:t>Capital Account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Export LKR (bank account)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33000</a:t>
                      </a: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Import CHY (bank account)</a:t>
                      </a: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-33000</a:t>
                      </a: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export CHY (bank account)</a:t>
                      </a: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33000</a:t>
                      </a: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GB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-33000</a:t>
                      </a: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66000</a:t>
                      </a: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GB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33000</a:t>
                      </a: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8343"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Foreign </a:t>
                      </a:r>
                      <a:r>
                        <a:rPr lang="en-GB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reserves</a:t>
                      </a: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8343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633728" y="2218944"/>
            <a:ext cx="9290304" cy="1840992"/>
          </a:xfrm>
          <a:prstGeom prst="rect">
            <a:avLst/>
          </a:prstGeom>
          <a:solidFill>
            <a:srgbClr val="EAEFF7"/>
          </a:solidFill>
          <a:ln>
            <a:solidFill>
              <a:srgbClr val="EAEF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1456944" y="5157216"/>
            <a:ext cx="9320784" cy="658368"/>
          </a:xfrm>
          <a:prstGeom prst="rect">
            <a:avLst/>
          </a:prstGeom>
          <a:solidFill>
            <a:srgbClr val="EAEFF7"/>
          </a:solidFill>
          <a:ln>
            <a:solidFill>
              <a:srgbClr val="EAEF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55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Buy shares in </a:t>
            </a:r>
            <a:r>
              <a:rPr lang="en-US" dirty="0"/>
              <a:t>S</a:t>
            </a:r>
            <a:r>
              <a:rPr lang="en-US" dirty="0" smtClean="0"/>
              <a:t>ri Lanka(by </a:t>
            </a:r>
            <a:r>
              <a:rPr lang="en-US" dirty="0" smtClean="0"/>
              <a:t>Chinese)   worth CHY 1000   -22000LKR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511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0067268"/>
              </p:ext>
            </p:extLst>
          </p:nvPr>
        </p:nvGraphicFramePr>
        <p:xfrm>
          <a:off x="585215" y="463289"/>
          <a:ext cx="11301984" cy="60898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8980"/>
                <a:gridCol w="4107084"/>
                <a:gridCol w="1438980"/>
                <a:gridCol w="1438980"/>
                <a:gridCol w="1438980"/>
                <a:gridCol w="1438980"/>
              </a:tblGrid>
              <a:tr h="403962">
                <a:tc>
                  <a:txBody>
                    <a:bodyPr/>
                    <a:lstStyle/>
                    <a:p>
                      <a:pPr algn="l" fontAlgn="b"/>
                      <a:endParaRPr lang="en-GB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800" u="none" strike="noStrike" dirty="0">
                          <a:effectLst/>
                        </a:rPr>
                        <a:t>Balance of payment account</a:t>
                      </a:r>
                      <a:endParaRPr lang="en-GB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03962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03962"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Current account</a:t>
                      </a: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03962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03962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03962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03962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03962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03962"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Capital Account</a:t>
                      </a: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03962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Export Securities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22000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03962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Import LKR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-22000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03962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03962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-22000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22000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>
                          <a:effectLst/>
                        </a:rPr>
                        <a:t>0</a:t>
                      </a:r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0396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600" b="1" u="none" strike="noStrike" dirty="0" smtClean="0">
                          <a:effectLst/>
                        </a:rPr>
                        <a:t>Foreign </a:t>
                      </a:r>
                      <a:r>
                        <a:rPr lang="en-GB" sz="1600" b="1" u="none" strike="noStrike" dirty="0">
                          <a:effectLst/>
                        </a:rPr>
                        <a:t>reserves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03962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747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Export tea to USA worth 100USD @133   -  133000LKR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4750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1024479"/>
              </p:ext>
            </p:extLst>
          </p:nvPr>
        </p:nvGraphicFramePr>
        <p:xfrm>
          <a:off x="475490" y="280409"/>
          <a:ext cx="11021565" cy="63456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7059"/>
                <a:gridCol w="4136862"/>
                <a:gridCol w="1449411"/>
                <a:gridCol w="1449411"/>
                <a:gridCol w="1449411"/>
                <a:gridCol w="1449411"/>
              </a:tblGrid>
              <a:tr h="420218">
                <a:tc>
                  <a:txBody>
                    <a:bodyPr/>
                    <a:lstStyle/>
                    <a:p>
                      <a:pPr algn="l" fontAlgn="b"/>
                      <a:endParaRPr lang="en-GB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Balance of payment account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20218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2021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2800" b="1" u="none" strike="noStrike" dirty="0">
                          <a:effectLst/>
                        </a:rPr>
                        <a:t>Current account</a:t>
                      </a:r>
                      <a:endParaRPr lang="en-GB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20218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Exporting tea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13300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20218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20218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20218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20218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0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13300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13300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20218"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Capital Account</a:t>
                      </a: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20218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effectLst/>
                        </a:rPr>
                        <a:t>Importing(bank </a:t>
                      </a:r>
                      <a:r>
                        <a:rPr lang="en-GB" sz="1600" u="none" strike="noStrike" dirty="0" smtClean="0">
                          <a:effectLst/>
                        </a:rPr>
                        <a:t>account)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-13300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20218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20218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20218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>
                          <a:effectLst/>
                        </a:rPr>
                        <a:t>-13300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-13300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20218"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8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Foreign </a:t>
                      </a:r>
                      <a:r>
                        <a:rPr lang="en-GB" sz="2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reserves</a:t>
                      </a: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420218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069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0457"/>
            <a:ext cx="10515600" cy="4696506"/>
          </a:xfrm>
        </p:spPr>
        <p:txBody>
          <a:bodyPr/>
          <a:lstStyle/>
          <a:p>
            <a:r>
              <a:rPr lang="en-US" dirty="0" smtClean="0"/>
              <a:t>Deficit in BOP</a:t>
            </a:r>
          </a:p>
          <a:p>
            <a:r>
              <a:rPr lang="en-US" dirty="0" smtClean="0"/>
              <a:t>Excess supply of domestic currency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Surplus in BOP</a:t>
            </a:r>
          </a:p>
          <a:p>
            <a:r>
              <a:rPr lang="en-US" dirty="0" smtClean="0"/>
              <a:t>Excess demand of domestic currency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127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7078192"/>
              </p:ext>
            </p:extLst>
          </p:nvPr>
        </p:nvGraphicFramePr>
        <p:xfrm>
          <a:off x="463297" y="329192"/>
          <a:ext cx="10948415" cy="64691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5594"/>
                <a:gridCol w="5048073"/>
                <a:gridCol w="1311187"/>
                <a:gridCol w="1311187"/>
                <a:gridCol w="1311187"/>
                <a:gridCol w="1311187"/>
              </a:tblGrid>
              <a:tr h="36658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2400" u="none" strike="noStrike" dirty="0">
                          <a:effectLst/>
                        </a:rPr>
                        <a:t>Current account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06731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Import of Mobile Phone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>
                          <a:effectLst/>
                        </a:rPr>
                        <a:t>-33000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06731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u="none" strike="noStrike">
                          <a:effectLst/>
                        </a:rPr>
                        <a:t>Export tea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u="none" strike="noStrike">
                          <a:effectLst/>
                        </a:rPr>
                        <a:t>13300</a:t>
                      </a:r>
                      <a:endParaRPr lang="en-GB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95260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95260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95260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95260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95260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95260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-33000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13300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600" u="none" strike="noStrike" dirty="0">
                          <a:effectLst/>
                        </a:rPr>
                        <a:t>-19700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366581"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Capital Account</a:t>
                      </a: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95260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Export LKR (bank account)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</a:tr>
              <a:tr h="295260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Import CHY (bank account)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-33000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</a:tr>
              <a:tr h="295260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export CHY (bank account)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</a:tr>
              <a:tr h="295260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Export Securities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</a:tr>
              <a:tr h="295260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Import LKR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-22000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</a:tr>
              <a:tr h="295260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Importing(bank account)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-13300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</a:tr>
              <a:tr h="295260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</a:tr>
              <a:tr h="295260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-68300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88000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6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19700</a:t>
                      </a:r>
                    </a:p>
                  </a:txBody>
                  <a:tcPr marL="7620" marR="7620" marT="7620" marB="0" anchor="b"/>
                </a:tc>
              </a:tr>
              <a:tr h="366581"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Foreign </a:t>
                      </a:r>
                      <a:r>
                        <a:rPr lang="en-GB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reserves</a:t>
                      </a: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95260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95260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u="none" strike="noStrike" dirty="0">
                          <a:effectLst/>
                        </a:rPr>
                        <a:t>0</a:t>
                      </a:r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850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3097105"/>
              </p:ext>
            </p:extLst>
          </p:nvPr>
        </p:nvGraphicFramePr>
        <p:xfrm>
          <a:off x="816864" y="316997"/>
          <a:ext cx="11375136" cy="61310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1145"/>
                <a:gridCol w="5244823"/>
                <a:gridCol w="1362292"/>
                <a:gridCol w="1362292"/>
                <a:gridCol w="1362292"/>
                <a:gridCol w="1362292"/>
              </a:tblGrid>
              <a:tr h="28854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 dirty="0">
                          <a:effectLst/>
                        </a:rPr>
                        <a:t>Current account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8544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dirty="0">
                          <a:effectLst/>
                        </a:rPr>
                        <a:t>Import of Mobile Phone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-33000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8544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>
                          <a:effectLst/>
                        </a:rPr>
                        <a:t>Export tea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13300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8544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8544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8544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8544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8544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8544"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-33000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>
                          <a:effectLst/>
                        </a:rPr>
                        <a:t>13300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dirty="0">
                          <a:effectLst/>
                        </a:rPr>
                        <a:t>-19700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8544"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Capital Account</a:t>
                      </a: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8544"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Export LKR (bank account)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</a:tr>
              <a:tr h="288544"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Import CHY (bank account)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-33000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</a:tr>
              <a:tr h="288544"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export CHY (bank account)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</a:tr>
              <a:tr h="288544"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Export Securities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</a:tr>
              <a:tr h="288544"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Import LKR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-22000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</a:tr>
              <a:tr h="288544"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Importing(bank account)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-13300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</a:tr>
              <a:tr h="288544"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Importing(bank account)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-3000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</a:tr>
              <a:tr h="288544"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-71300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88000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16700</a:t>
                      </a:r>
                    </a:p>
                  </a:txBody>
                  <a:tcPr marL="7620" marR="7620" marT="7620" marB="0" anchor="b"/>
                </a:tc>
              </a:tr>
              <a:tr h="288544">
                <a:tc gridSpan="2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GB" sz="2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Foreign </a:t>
                      </a:r>
                      <a:r>
                        <a:rPr lang="en-GB" sz="20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reserves</a:t>
                      </a: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8544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8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Export Foreign currency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3000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3000</a:t>
                      </a:r>
                    </a:p>
                  </a:txBody>
                  <a:tcPr marL="7620" marR="7620" marT="7620" marB="0" anchor="b"/>
                </a:tc>
              </a:tr>
              <a:tr h="288544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en-GB" sz="1800" u="none" strike="noStrike" kern="120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en-GB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406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en-US"/>
          </a:p>
          <a:p>
            <a:fld id="{CC88C44D-9F0D-4DA8-8567-2E8363A1082A}" type="slidenum">
              <a:rPr lang="en-US" b="1">
                <a:solidFill>
                  <a:schemeClr val="accent2"/>
                </a:solidFill>
              </a:rPr>
              <a:pPr/>
              <a:t>3</a:t>
            </a:fld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0"/>
            <a:ext cx="8610600" cy="838200"/>
          </a:xfrm>
        </p:spPr>
        <p:txBody>
          <a:bodyPr/>
          <a:lstStyle/>
          <a:p>
            <a:r>
              <a:rPr lang="en-US" b="1"/>
              <a:t>For example…</a:t>
            </a:r>
            <a:endParaRPr lang="en-US"/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990600"/>
            <a:ext cx="8229600" cy="5105400"/>
          </a:xfrm>
        </p:spPr>
        <p:txBody>
          <a:bodyPr/>
          <a:lstStyle/>
          <a:p>
            <a:r>
              <a:rPr lang="en-US" b="1"/>
              <a:t>BOP transactions (US side)</a:t>
            </a:r>
          </a:p>
          <a:p>
            <a:pPr lvl="1"/>
            <a:r>
              <a:rPr lang="en-US"/>
              <a:t>Daimler-Chrysler purchases manufacturer in Chicago.</a:t>
            </a:r>
          </a:p>
          <a:p>
            <a:pPr lvl="1"/>
            <a:r>
              <a:rPr lang="en-US"/>
              <a:t>GM China pays dividends to parent in US.</a:t>
            </a:r>
          </a:p>
          <a:p>
            <a:pPr lvl="1"/>
            <a:r>
              <a:rPr lang="en-US"/>
              <a:t>An American tourist purchases a necklace in India.</a:t>
            </a:r>
          </a:p>
          <a:p>
            <a:pPr lvl="1"/>
            <a:r>
              <a:rPr lang="en-US"/>
              <a:t>A Mexican lawyer purchases US bond via investment broker in Cleveland.</a:t>
            </a:r>
          </a:p>
          <a:p>
            <a:r>
              <a:rPr lang="en-US" b="1"/>
              <a:t>Rule of thumb: </a:t>
            </a:r>
            <a:r>
              <a:rPr lang="en-US"/>
              <a:t>“follow the cash flow”</a:t>
            </a:r>
          </a:p>
        </p:txBody>
      </p:sp>
    </p:spTree>
    <p:extLst>
      <p:ext uri="{BB962C8B-B14F-4D97-AF65-F5344CB8AC3E}">
        <p14:creationId xmlns:p14="http://schemas.microsoft.com/office/powerpoint/2010/main" val="2729115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en-US"/>
          </a:p>
          <a:p>
            <a:fld id="{CF4A8FA9-A084-4C5C-B93F-8338B414D935}" type="slidenum">
              <a:rPr lang="en-US" b="1">
                <a:solidFill>
                  <a:schemeClr val="accent2"/>
                </a:solidFill>
              </a:rPr>
              <a:pPr/>
              <a:t>4</a:t>
            </a:fld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0"/>
            <a:ext cx="8610600" cy="533400"/>
          </a:xfrm>
        </p:spPr>
        <p:txBody>
          <a:bodyPr>
            <a:normAutofit fontScale="90000"/>
          </a:bodyPr>
          <a:lstStyle/>
          <a:p>
            <a:r>
              <a:rPr lang="en-US" sz="3600" b="1"/>
              <a:t>B of P</a:t>
            </a:r>
            <a:endParaRPr lang="en-US" sz="3600"/>
          </a:p>
        </p:txBody>
      </p:sp>
      <p:grpSp>
        <p:nvGrpSpPr>
          <p:cNvPr id="153621" name="Group 21"/>
          <p:cNvGrpSpPr>
            <a:grpSpLocks/>
          </p:cNvGrpSpPr>
          <p:nvPr/>
        </p:nvGrpSpPr>
        <p:grpSpPr bwMode="auto">
          <a:xfrm>
            <a:off x="1524000" y="635001"/>
            <a:ext cx="9144000" cy="1680633"/>
            <a:chOff x="1152" y="912"/>
            <a:chExt cx="3216" cy="794"/>
          </a:xfrm>
        </p:grpSpPr>
        <p:sp>
          <p:nvSpPr>
            <p:cNvPr id="153604" name="Rectangle 4"/>
            <p:cNvSpPr>
              <a:spLocks noChangeArrowheads="1"/>
            </p:cNvSpPr>
            <p:nvPr/>
          </p:nvSpPr>
          <p:spPr bwMode="auto">
            <a:xfrm>
              <a:off x="1152" y="1244"/>
              <a:ext cx="3216" cy="17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153610" name="Text Box 10"/>
            <p:cNvSpPr txBox="1">
              <a:spLocks noChangeArrowheads="1"/>
            </p:cNvSpPr>
            <p:nvPr/>
          </p:nvSpPr>
          <p:spPr bwMode="auto">
            <a:xfrm>
              <a:off x="1392" y="912"/>
              <a:ext cx="2688" cy="7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9144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3716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8288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AutoNum type="alphaUcPeriod"/>
              </a:pPr>
              <a:r>
                <a:rPr lang="en-US" sz="1600" b="1" dirty="0">
                  <a:solidFill>
                    <a:srgbClr val="FF5050"/>
                  </a:solidFill>
                </a:rPr>
                <a:t>Current Account</a:t>
              </a:r>
            </a:p>
            <a:p>
              <a:pPr lvl="1">
                <a:spcBef>
                  <a:spcPct val="50000"/>
                </a:spcBef>
                <a:buFontTx/>
                <a:buAutoNum type="alphaUcPeriod"/>
              </a:pPr>
              <a:r>
                <a:rPr lang="en-US" sz="1600" dirty="0"/>
                <a:t>Net exports/imports </a:t>
              </a:r>
              <a:r>
                <a:rPr lang="en-US" sz="1600" dirty="0" err="1"/>
                <a:t>goods&amp;services</a:t>
              </a:r>
              <a:r>
                <a:rPr lang="en-US" sz="1600" dirty="0"/>
                <a:t> (Balance of Trade)</a:t>
              </a:r>
            </a:p>
            <a:p>
              <a:pPr lvl="1">
                <a:spcBef>
                  <a:spcPct val="50000"/>
                </a:spcBef>
                <a:buFontTx/>
                <a:buAutoNum type="alphaUcPeriod"/>
              </a:pPr>
              <a:r>
                <a:rPr lang="en-US" sz="1600" dirty="0"/>
                <a:t>Net Income (investment income from direct portfolio investment plus employee compensation</a:t>
              </a:r>
            </a:p>
            <a:p>
              <a:pPr lvl="1">
                <a:spcBef>
                  <a:spcPct val="50000"/>
                </a:spcBef>
                <a:buFontTx/>
                <a:buAutoNum type="alphaUcPeriod"/>
              </a:pPr>
              <a:r>
                <a:rPr lang="en-US" sz="1600" dirty="0"/>
                <a:t>Net transfers (sums sent  home by migrant abroad)</a:t>
              </a:r>
            </a:p>
          </p:txBody>
        </p:sp>
      </p:grpSp>
      <p:grpSp>
        <p:nvGrpSpPr>
          <p:cNvPr id="153622" name="Group 22"/>
          <p:cNvGrpSpPr>
            <a:grpSpLocks/>
          </p:cNvGrpSpPr>
          <p:nvPr/>
        </p:nvGrpSpPr>
        <p:grpSpPr bwMode="auto">
          <a:xfrm>
            <a:off x="1552575" y="2414590"/>
            <a:ext cx="9144000" cy="703036"/>
            <a:chOff x="1152" y="1824"/>
            <a:chExt cx="3240" cy="310"/>
          </a:xfrm>
        </p:grpSpPr>
        <p:sp>
          <p:nvSpPr>
            <p:cNvPr id="153608" name="Rectangle 8"/>
            <p:cNvSpPr>
              <a:spLocks noChangeArrowheads="1"/>
            </p:cNvSpPr>
            <p:nvPr/>
          </p:nvSpPr>
          <p:spPr bwMode="auto">
            <a:xfrm>
              <a:off x="1152" y="1971"/>
              <a:ext cx="3216" cy="16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153611" name="Text Box 11"/>
            <p:cNvSpPr txBox="1">
              <a:spLocks noChangeArrowheads="1"/>
            </p:cNvSpPr>
            <p:nvPr/>
          </p:nvSpPr>
          <p:spPr bwMode="auto">
            <a:xfrm>
              <a:off x="1368" y="1824"/>
              <a:ext cx="3024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9144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3716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8288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FF5050"/>
                  </a:solidFill>
                </a:rPr>
                <a:t>B.</a:t>
              </a:r>
              <a:r>
                <a:rPr lang="en-US" sz="1400" b="1">
                  <a:solidFill>
                    <a:srgbClr val="0066FF"/>
                  </a:solidFill>
                </a:rPr>
                <a:t> 	</a:t>
              </a:r>
              <a:r>
                <a:rPr lang="en-US" sz="1600" b="1">
                  <a:solidFill>
                    <a:srgbClr val="FF5050"/>
                  </a:solidFill>
                </a:rPr>
                <a:t>Capital  Account</a:t>
              </a:r>
            </a:p>
            <a:p>
              <a:pPr>
                <a:spcBef>
                  <a:spcPct val="50000"/>
                </a:spcBef>
              </a:pPr>
              <a:r>
                <a:rPr lang="en-US" sz="1400" b="1"/>
                <a:t>	</a:t>
              </a:r>
              <a:r>
                <a:rPr lang="en-US" sz="1600"/>
                <a:t>Capital transfers related to purchase and sale of fixed assets such as real estate</a:t>
              </a:r>
            </a:p>
          </p:txBody>
        </p:sp>
      </p:grpSp>
      <p:grpSp>
        <p:nvGrpSpPr>
          <p:cNvPr id="153623" name="Group 23"/>
          <p:cNvGrpSpPr>
            <a:grpSpLocks/>
          </p:cNvGrpSpPr>
          <p:nvPr/>
        </p:nvGrpSpPr>
        <p:grpSpPr bwMode="auto">
          <a:xfrm>
            <a:off x="1524000" y="3343076"/>
            <a:ext cx="9144000" cy="1436887"/>
            <a:chOff x="1152" y="2304"/>
            <a:chExt cx="3216" cy="691"/>
          </a:xfrm>
        </p:grpSpPr>
        <p:sp>
          <p:nvSpPr>
            <p:cNvPr id="153607" name="Rectangle 7"/>
            <p:cNvSpPr>
              <a:spLocks noChangeArrowheads="1"/>
            </p:cNvSpPr>
            <p:nvPr/>
          </p:nvSpPr>
          <p:spPr bwMode="auto">
            <a:xfrm>
              <a:off x="1152" y="2517"/>
              <a:ext cx="3216" cy="17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153613" name="Text Box 13"/>
            <p:cNvSpPr txBox="1">
              <a:spLocks noChangeArrowheads="1"/>
            </p:cNvSpPr>
            <p:nvPr/>
          </p:nvSpPr>
          <p:spPr bwMode="auto">
            <a:xfrm>
              <a:off x="1344" y="2304"/>
              <a:ext cx="2064" cy="6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9144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3716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8288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FF5050"/>
                  </a:solidFill>
                </a:rPr>
                <a:t>C.	</a:t>
              </a:r>
              <a:r>
                <a:rPr lang="en-US" sz="1600" b="1">
                  <a:solidFill>
                    <a:srgbClr val="FF5050"/>
                  </a:solidFill>
                </a:rPr>
                <a:t>Financial Account</a:t>
              </a:r>
            </a:p>
            <a:p>
              <a:pPr lvl="1">
                <a:spcBef>
                  <a:spcPct val="50000"/>
                </a:spcBef>
                <a:buFontTx/>
                <a:buAutoNum type="alphaUcPeriod"/>
              </a:pPr>
              <a:r>
                <a:rPr lang="en-US" sz="1600"/>
                <a:t>Net foreign direct investment</a:t>
              </a:r>
            </a:p>
            <a:p>
              <a:pPr lvl="1">
                <a:spcBef>
                  <a:spcPct val="50000"/>
                </a:spcBef>
                <a:buFontTx/>
                <a:buAutoNum type="alphaUcPeriod"/>
              </a:pPr>
              <a:r>
                <a:rPr lang="en-US" sz="1600"/>
                <a:t>Net portfolio investment </a:t>
              </a:r>
            </a:p>
            <a:p>
              <a:pPr lvl="1">
                <a:spcBef>
                  <a:spcPct val="50000"/>
                </a:spcBef>
                <a:buFontTx/>
                <a:buAutoNum type="alphaUcPeriod"/>
              </a:pPr>
              <a:r>
                <a:rPr lang="en-US" sz="1600"/>
                <a:t>Other financial items</a:t>
              </a:r>
            </a:p>
          </p:txBody>
        </p:sp>
      </p:grpSp>
      <p:grpSp>
        <p:nvGrpSpPr>
          <p:cNvPr id="153624" name="Group 24"/>
          <p:cNvGrpSpPr>
            <a:grpSpLocks/>
          </p:cNvGrpSpPr>
          <p:nvPr/>
        </p:nvGrpSpPr>
        <p:grpSpPr bwMode="auto">
          <a:xfrm>
            <a:off x="1524000" y="4882404"/>
            <a:ext cx="9144000" cy="704007"/>
            <a:chOff x="1152" y="3120"/>
            <a:chExt cx="3240" cy="370"/>
          </a:xfrm>
        </p:grpSpPr>
        <p:sp>
          <p:nvSpPr>
            <p:cNvPr id="153615" name="Rectangle 15"/>
            <p:cNvSpPr>
              <a:spLocks noChangeArrowheads="1"/>
            </p:cNvSpPr>
            <p:nvPr/>
          </p:nvSpPr>
          <p:spPr bwMode="auto">
            <a:xfrm>
              <a:off x="1152" y="3137"/>
              <a:ext cx="3240" cy="19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153616" name="Text Box 16"/>
            <p:cNvSpPr txBox="1">
              <a:spLocks noChangeArrowheads="1"/>
            </p:cNvSpPr>
            <p:nvPr/>
          </p:nvSpPr>
          <p:spPr bwMode="auto">
            <a:xfrm>
              <a:off x="1344" y="3120"/>
              <a:ext cx="2688" cy="3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9144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3716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8288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AutoNum type="alphaUcPeriod" startAt="4"/>
              </a:pPr>
              <a:r>
                <a:rPr lang="en-US" sz="1600" b="1">
                  <a:solidFill>
                    <a:srgbClr val="FF5050"/>
                  </a:solidFill>
                </a:rPr>
                <a:t>Net Errors and Omissions</a:t>
              </a:r>
            </a:p>
            <a:p>
              <a:pPr>
                <a:spcBef>
                  <a:spcPct val="50000"/>
                </a:spcBef>
              </a:pPr>
              <a:r>
                <a:rPr lang="en-US" sz="1400" b="1"/>
                <a:t>	</a:t>
              </a:r>
              <a:r>
                <a:rPr lang="en-US" sz="1600"/>
                <a:t>Missing data such as illegal transfers</a:t>
              </a:r>
              <a:endParaRPr lang="en-US" sz="1600" b="1"/>
            </a:p>
          </p:txBody>
        </p:sp>
      </p:grpSp>
      <p:grpSp>
        <p:nvGrpSpPr>
          <p:cNvPr id="153625" name="Group 25"/>
          <p:cNvGrpSpPr>
            <a:grpSpLocks/>
          </p:cNvGrpSpPr>
          <p:nvPr/>
        </p:nvGrpSpPr>
        <p:grpSpPr bwMode="auto">
          <a:xfrm>
            <a:off x="1524000" y="5643792"/>
            <a:ext cx="9296400" cy="703036"/>
            <a:chOff x="1152" y="3600"/>
            <a:chExt cx="3288" cy="372"/>
          </a:xfrm>
        </p:grpSpPr>
        <p:sp>
          <p:nvSpPr>
            <p:cNvPr id="153618" name="Rectangle 18"/>
            <p:cNvSpPr>
              <a:spLocks noChangeArrowheads="1"/>
            </p:cNvSpPr>
            <p:nvPr/>
          </p:nvSpPr>
          <p:spPr bwMode="auto">
            <a:xfrm>
              <a:off x="1152" y="3604"/>
              <a:ext cx="3240" cy="19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GB"/>
            </a:p>
          </p:txBody>
        </p:sp>
        <p:sp>
          <p:nvSpPr>
            <p:cNvPr id="153619" name="Text Box 19"/>
            <p:cNvSpPr txBox="1">
              <a:spLocks noChangeArrowheads="1"/>
            </p:cNvSpPr>
            <p:nvPr/>
          </p:nvSpPr>
          <p:spPr bwMode="auto">
            <a:xfrm>
              <a:off x="1320" y="3600"/>
              <a:ext cx="3120" cy="3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4572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9144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3716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8288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indent="-457200" algn="l">
                <a:spcBef>
                  <a:spcPct val="0"/>
                </a:spcBef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indent="-457200" fontAlgn="base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 b="1">
                  <a:solidFill>
                    <a:srgbClr val="FF5050"/>
                  </a:solidFill>
                </a:rPr>
                <a:t>E.	</a:t>
              </a:r>
              <a:r>
                <a:rPr lang="en-US" sz="1600" b="1">
                  <a:solidFill>
                    <a:srgbClr val="FF5050"/>
                  </a:solidFill>
                </a:rPr>
                <a:t>Reserves and Related Items</a:t>
              </a:r>
            </a:p>
            <a:p>
              <a:pPr>
                <a:spcBef>
                  <a:spcPct val="50000"/>
                </a:spcBef>
              </a:pPr>
              <a:r>
                <a:rPr lang="en-US" sz="1400" b="1"/>
                <a:t>	</a:t>
              </a:r>
              <a:r>
                <a:rPr lang="en-US" sz="1600"/>
                <a:t>Changes in official monetary reserves including gold and foreign exchange reserves</a:t>
              </a:r>
              <a:endParaRPr lang="en-US" sz="1600" b="1"/>
            </a:p>
          </p:txBody>
        </p:sp>
      </p:grpSp>
      <p:sp>
        <p:nvSpPr>
          <p:cNvPr id="153620" name="Text Box 20"/>
          <p:cNvSpPr txBox="1">
            <a:spLocks noChangeArrowheads="1"/>
          </p:cNvSpPr>
          <p:nvPr/>
        </p:nvSpPr>
        <p:spPr bwMode="auto">
          <a:xfrm>
            <a:off x="2043114" y="6480175"/>
            <a:ext cx="73294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1600" b="1">
                <a:solidFill>
                  <a:srgbClr val="FF5050"/>
                </a:solidFill>
                <a:cs typeface="Times New Roman" panose="02020603050405020304" pitchFamily="18" charset="0"/>
              </a:rPr>
              <a:t>Σ (A:E)  </a:t>
            </a:r>
            <a:r>
              <a:rPr lang="en-US" sz="1600" b="1">
                <a:solidFill>
                  <a:srgbClr val="FF5050"/>
                </a:solidFill>
              </a:rPr>
              <a:t>= Overall Balance</a:t>
            </a:r>
          </a:p>
        </p:txBody>
      </p:sp>
      <p:sp>
        <p:nvSpPr>
          <p:cNvPr id="153626" name="Text Box 26"/>
          <p:cNvSpPr txBox="1">
            <a:spLocks noChangeArrowheads="1"/>
          </p:cNvSpPr>
          <p:nvPr/>
        </p:nvSpPr>
        <p:spPr bwMode="auto">
          <a:xfrm>
            <a:off x="6919913" y="3752851"/>
            <a:ext cx="3200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>
                <a:solidFill>
                  <a:schemeClr val="accent2"/>
                </a:solidFill>
              </a:rPr>
              <a:t>Basic Balance = A+B+C</a:t>
            </a:r>
          </a:p>
        </p:txBody>
      </p:sp>
      <p:sp>
        <p:nvSpPr>
          <p:cNvPr id="153627" name="Text Box 27"/>
          <p:cNvSpPr txBox="1">
            <a:spLocks noChangeArrowheads="1"/>
          </p:cNvSpPr>
          <p:nvPr/>
        </p:nvSpPr>
        <p:spPr bwMode="auto">
          <a:xfrm>
            <a:off x="6681788" y="4953001"/>
            <a:ext cx="3962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>
                <a:solidFill>
                  <a:schemeClr val="accent2"/>
                </a:solidFill>
              </a:rPr>
              <a:t>Overall Balance = A+B+C+D</a:t>
            </a:r>
          </a:p>
        </p:txBody>
      </p:sp>
    </p:spTree>
    <p:extLst>
      <p:ext uri="{BB962C8B-B14F-4D97-AF65-F5344CB8AC3E}">
        <p14:creationId xmlns:p14="http://schemas.microsoft.com/office/powerpoint/2010/main" val="4169092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en-US"/>
          </a:p>
          <a:p>
            <a:fld id="{6AD76E08-C8A1-4FD7-A86C-E97688D2B909}" type="slidenum">
              <a:rPr lang="en-US" b="1">
                <a:solidFill>
                  <a:schemeClr val="accent2"/>
                </a:solidFill>
              </a:rPr>
              <a:pPr/>
              <a:t>5</a:t>
            </a:fld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0"/>
            <a:ext cx="8610600" cy="685800"/>
          </a:xfrm>
        </p:spPr>
        <p:txBody>
          <a:bodyPr>
            <a:normAutofit fontScale="90000"/>
          </a:bodyPr>
          <a:lstStyle/>
          <a:p>
            <a:r>
              <a:rPr lang="en-US" b="1"/>
              <a:t>BOP Accounting</a:t>
            </a:r>
            <a:endParaRPr lang="en-US"/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685800"/>
            <a:ext cx="8229600" cy="5410200"/>
          </a:xfrm>
        </p:spPr>
        <p:txBody>
          <a:bodyPr/>
          <a:lstStyle/>
          <a:p>
            <a:r>
              <a:rPr lang="en-US" dirty="0"/>
              <a:t>The BOP must balance</a:t>
            </a:r>
          </a:p>
          <a:p>
            <a:r>
              <a:rPr lang="en-US" dirty="0"/>
              <a:t>How to measure international economic activity?</a:t>
            </a:r>
          </a:p>
          <a:p>
            <a:pPr lvl="1"/>
            <a:r>
              <a:rPr lang="en-US" dirty="0"/>
              <a:t>Is it an international economic transaction?</a:t>
            </a:r>
          </a:p>
          <a:p>
            <a:pPr lvl="1"/>
            <a:r>
              <a:rPr lang="en-US" dirty="0"/>
              <a:t>How do flow of goods/services/assets/money translate in debits &amp; credits?</a:t>
            </a:r>
          </a:p>
          <a:p>
            <a:pPr lvl="1"/>
            <a:r>
              <a:rPr lang="en-US" dirty="0"/>
              <a:t>Bookkeeping procedures for BOP?</a:t>
            </a:r>
          </a:p>
          <a:p>
            <a:r>
              <a:rPr lang="en-US" dirty="0"/>
              <a:t>Mistakes are common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872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en-US"/>
          </a:p>
          <a:p>
            <a:fld id="{B8FBCEBA-B6A7-4965-B67A-9E1803BF72BA}" type="slidenum">
              <a:rPr lang="en-US" b="1">
                <a:solidFill>
                  <a:schemeClr val="accent2"/>
                </a:solidFill>
              </a:rPr>
              <a:pPr/>
              <a:t>6</a:t>
            </a:fld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The Current Account</a:t>
            </a:r>
            <a:endParaRPr lang="en-US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u="sng"/>
              <a:t>Goods Trade</a:t>
            </a:r>
            <a:r>
              <a:rPr lang="en-US" sz="2400"/>
              <a:t>  or </a:t>
            </a:r>
            <a:r>
              <a:rPr lang="en-US" sz="2400" b="1" i="1"/>
              <a:t>Balance of Trade (BOT) </a:t>
            </a:r>
            <a:r>
              <a:rPr lang="en-US" sz="2400"/>
              <a:t>– export/import of goods.  </a:t>
            </a:r>
          </a:p>
          <a:p>
            <a:pPr>
              <a:lnSpc>
                <a:spcPct val="90000"/>
              </a:lnSpc>
            </a:pPr>
            <a:r>
              <a:rPr lang="en-US" sz="2400" u="sng"/>
              <a:t>Services Trade</a:t>
            </a:r>
            <a:r>
              <a:rPr lang="en-US" sz="2400"/>
              <a:t> – export/import of services (financial, construction, and tourism).</a:t>
            </a:r>
          </a:p>
          <a:p>
            <a:pPr>
              <a:lnSpc>
                <a:spcPct val="90000"/>
              </a:lnSpc>
            </a:pPr>
            <a:r>
              <a:rPr lang="en-US" sz="2400" u="sng"/>
              <a:t>Income</a:t>
            </a:r>
            <a:r>
              <a:rPr lang="en-US" sz="2400"/>
              <a:t> – predominately </a:t>
            </a:r>
            <a:r>
              <a:rPr lang="en-US" sz="2400" b="1" i="1"/>
              <a:t>current income</a:t>
            </a:r>
            <a:r>
              <a:rPr lang="en-US" sz="2400"/>
              <a:t> associated with investments made in previous periods, + wages &amp; salaries paid to non-resident workers.</a:t>
            </a:r>
          </a:p>
          <a:p>
            <a:pPr>
              <a:lnSpc>
                <a:spcPct val="90000"/>
              </a:lnSpc>
            </a:pPr>
            <a:r>
              <a:rPr lang="en-US" sz="2400" u="sng"/>
              <a:t>Current Transfers</a:t>
            </a:r>
            <a:r>
              <a:rPr lang="en-US" sz="2400"/>
              <a:t> – financial settlements due to change in ownership of real resources or financial items.  Any transfer b/n countries which is </a:t>
            </a:r>
            <a:r>
              <a:rPr lang="en-US" sz="2400" u="sng"/>
              <a:t>one-way, a gift or a grant</a:t>
            </a:r>
            <a:r>
              <a:rPr lang="en-US" sz="2400"/>
              <a:t>.</a:t>
            </a:r>
          </a:p>
          <a:p>
            <a:pPr>
              <a:lnSpc>
                <a:spcPct val="90000"/>
              </a:lnSpc>
            </a:pPr>
            <a:r>
              <a:rPr lang="en-US" sz="2400"/>
              <a:t>CA typically dominated by </a:t>
            </a:r>
            <a:r>
              <a:rPr lang="en-US" sz="2400" u="sng"/>
              <a:t>export/import of goods</a:t>
            </a:r>
            <a:r>
              <a:rPr lang="en-US" sz="2400"/>
              <a:t>, for this reason </a:t>
            </a:r>
            <a:r>
              <a:rPr lang="en-US" sz="2400" b="1" i="1"/>
              <a:t>Balance of Trade (BOT)</a:t>
            </a:r>
            <a:r>
              <a:rPr lang="en-US" sz="2400"/>
              <a:t> is widely quoted.</a:t>
            </a:r>
          </a:p>
        </p:txBody>
      </p:sp>
    </p:spTree>
    <p:extLst>
      <p:ext uri="{BB962C8B-B14F-4D97-AF65-F5344CB8AC3E}">
        <p14:creationId xmlns:p14="http://schemas.microsoft.com/office/powerpoint/2010/main" val="3832919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en-US"/>
          </a:p>
          <a:p>
            <a:fld id="{B0BEE840-AB89-4A3D-838E-D897CF3DF49A}" type="slidenum">
              <a:rPr lang="en-US" b="1">
                <a:solidFill>
                  <a:schemeClr val="accent2"/>
                </a:solidFill>
              </a:rPr>
              <a:pPr/>
              <a:t>7</a:t>
            </a:fld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61914"/>
            <a:ext cx="8610600" cy="395287"/>
          </a:xfrm>
        </p:spPr>
        <p:txBody>
          <a:bodyPr>
            <a:normAutofit fontScale="90000"/>
          </a:bodyPr>
          <a:lstStyle/>
          <a:p>
            <a:r>
              <a:rPr lang="en-US" b="1"/>
              <a:t>For example…</a:t>
            </a:r>
            <a:endParaRPr lang="en-US"/>
          </a:p>
        </p:txBody>
      </p:sp>
      <p:sp>
        <p:nvSpPr>
          <p:cNvPr id="196611" name="Text Box 3"/>
          <p:cNvSpPr txBox="1">
            <a:spLocks noChangeArrowheads="1"/>
          </p:cNvSpPr>
          <p:nvPr/>
        </p:nvSpPr>
        <p:spPr bwMode="auto">
          <a:xfrm>
            <a:off x="1752600" y="457201"/>
            <a:ext cx="8610600" cy="6709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en-US" sz="2200" b="1">
                <a:solidFill>
                  <a:srgbClr val="336699"/>
                </a:solidFill>
              </a:rPr>
              <a:t>Trade balance</a:t>
            </a:r>
          </a:p>
          <a:p>
            <a:pPr lvl="1" algn="l">
              <a:buFontTx/>
              <a:buChar char="•"/>
            </a:pPr>
            <a:r>
              <a:rPr lang="en-US" sz="2200" b="1">
                <a:solidFill>
                  <a:srgbClr val="FF0066"/>
                </a:solidFill>
              </a:rPr>
              <a:t>Debit:</a:t>
            </a:r>
            <a:r>
              <a:rPr lang="en-US" sz="2200" b="1">
                <a:solidFill>
                  <a:srgbClr val="336699"/>
                </a:solidFill>
              </a:rPr>
              <a:t> Sun Microsystems buys LCDs from Hong Kong.</a:t>
            </a:r>
          </a:p>
          <a:p>
            <a:pPr lvl="1" algn="l">
              <a:buFontTx/>
              <a:buChar char="•"/>
            </a:pPr>
            <a:r>
              <a:rPr lang="en-US" sz="2200" b="1">
                <a:solidFill>
                  <a:srgbClr val="0000FF"/>
                </a:solidFill>
              </a:rPr>
              <a:t>Credit:</a:t>
            </a:r>
            <a:r>
              <a:rPr lang="en-US" sz="2200" b="1">
                <a:solidFill>
                  <a:srgbClr val="336699"/>
                </a:solidFill>
              </a:rPr>
              <a:t> Singapore Airlines buys Boeing jet.</a:t>
            </a:r>
          </a:p>
          <a:p>
            <a:pPr algn="l">
              <a:buFontTx/>
              <a:buChar char="•"/>
            </a:pPr>
            <a:r>
              <a:rPr lang="en-US" sz="2200" b="1">
                <a:solidFill>
                  <a:srgbClr val="336699"/>
                </a:solidFill>
              </a:rPr>
              <a:t>Trade in services</a:t>
            </a:r>
          </a:p>
          <a:p>
            <a:pPr lvl="1" algn="l">
              <a:buFontTx/>
              <a:buChar char="•"/>
            </a:pPr>
            <a:r>
              <a:rPr lang="en-US" sz="2200" b="1">
                <a:solidFill>
                  <a:srgbClr val="FF0066"/>
                </a:solidFill>
              </a:rPr>
              <a:t>Debit:</a:t>
            </a:r>
            <a:r>
              <a:rPr lang="en-US" sz="2200" b="1">
                <a:solidFill>
                  <a:srgbClr val="336699"/>
                </a:solidFill>
              </a:rPr>
              <a:t> American rents an apartment in Singapore.</a:t>
            </a:r>
          </a:p>
          <a:p>
            <a:pPr lvl="1" algn="l">
              <a:buFontTx/>
              <a:buChar char="•"/>
            </a:pPr>
            <a:r>
              <a:rPr lang="en-US" sz="2200" b="1">
                <a:solidFill>
                  <a:srgbClr val="0000FF"/>
                </a:solidFill>
              </a:rPr>
              <a:t>Credit:</a:t>
            </a:r>
            <a:r>
              <a:rPr lang="en-US" sz="2200" b="1">
                <a:solidFill>
                  <a:srgbClr val="336699"/>
                </a:solidFill>
              </a:rPr>
              <a:t> TUI - Germany places an ad in the NYT.</a:t>
            </a:r>
          </a:p>
          <a:p>
            <a:pPr algn="l">
              <a:buFontTx/>
              <a:buChar char="•"/>
            </a:pPr>
            <a:r>
              <a:rPr lang="en-US" sz="2200" b="1">
                <a:solidFill>
                  <a:srgbClr val="336699"/>
                </a:solidFill>
              </a:rPr>
              <a:t>Income payments</a:t>
            </a:r>
          </a:p>
          <a:p>
            <a:pPr lvl="1" algn="l">
              <a:buFontTx/>
              <a:buChar char="•"/>
            </a:pPr>
            <a:r>
              <a:rPr lang="en-US" sz="2200" b="1">
                <a:solidFill>
                  <a:srgbClr val="FF0066"/>
                </a:solidFill>
              </a:rPr>
              <a:t>Debit:</a:t>
            </a:r>
            <a:r>
              <a:rPr lang="en-US" sz="2200" b="1">
                <a:solidFill>
                  <a:srgbClr val="336699"/>
                </a:solidFill>
              </a:rPr>
              <a:t> Honda US pays dividend to Honda Japan.</a:t>
            </a:r>
          </a:p>
          <a:p>
            <a:pPr lvl="1" algn="l">
              <a:buFontTx/>
              <a:buChar char="•"/>
            </a:pPr>
            <a:r>
              <a:rPr lang="en-US" sz="2200" b="1">
                <a:solidFill>
                  <a:srgbClr val="0000FF"/>
                </a:solidFill>
              </a:rPr>
              <a:t>Credit:</a:t>
            </a:r>
            <a:r>
              <a:rPr lang="en-US" sz="2200" b="1">
                <a:solidFill>
                  <a:srgbClr val="336699"/>
                </a:solidFill>
              </a:rPr>
              <a:t> Bank Austria pays salary to rep in NY office.</a:t>
            </a:r>
          </a:p>
          <a:p>
            <a:pPr algn="l">
              <a:buFontTx/>
              <a:buChar char="•"/>
            </a:pPr>
            <a:r>
              <a:rPr lang="en-US" sz="2200" b="1">
                <a:solidFill>
                  <a:srgbClr val="336699"/>
                </a:solidFill>
              </a:rPr>
              <a:t>Unilateral Current Transactions</a:t>
            </a:r>
          </a:p>
          <a:p>
            <a:pPr lvl="1" algn="l">
              <a:buFontTx/>
              <a:buChar char="•"/>
            </a:pPr>
            <a:r>
              <a:rPr lang="en-US" sz="2200" b="1">
                <a:solidFill>
                  <a:srgbClr val="FF0066"/>
                </a:solidFill>
              </a:rPr>
              <a:t>Debit:</a:t>
            </a:r>
            <a:r>
              <a:rPr lang="en-US" sz="2200" b="1">
                <a:solidFill>
                  <a:srgbClr val="336699"/>
                </a:solidFill>
              </a:rPr>
              <a:t> Peace Corps pays US volunteer teachers in Bosnia.</a:t>
            </a:r>
          </a:p>
          <a:p>
            <a:pPr lvl="1" algn="l">
              <a:buFontTx/>
              <a:buChar char="•"/>
            </a:pPr>
            <a:r>
              <a:rPr lang="en-US" sz="2200" b="1">
                <a:solidFill>
                  <a:srgbClr val="0000FF"/>
                </a:solidFill>
              </a:rPr>
              <a:t>Credit:</a:t>
            </a:r>
            <a:r>
              <a:rPr lang="en-US" sz="2200" b="1">
                <a:solidFill>
                  <a:srgbClr val="336699"/>
                </a:solidFill>
              </a:rPr>
              <a:t> TotalFina pays tuition of employee for Stern MBA.</a:t>
            </a:r>
          </a:p>
          <a:p>
            <a:pPr algn="l"/>
            <a:endParaRPr lang="en-US" sz="2200" b="1">
              <a:solidFill>
                <a:srgbClr val="336699"/>
              </a:solidFill>
            </a:endParaRPr>
          </a:p>
          <a:p>
            <a:pPr algn="l"/>
            <a:endParaRPr lang="en-US" sz="2400" b="1">
              <a:solidFill>
                <a:srgbClr val="336699"/>
              </a:solidFill>
            </a:endParaRPr>
          </a:p>
          <a:p>
            <a:pPr algn="l"/>
            <a:endParaRPr lang="en-US" sz="2400" b="1">
              <a:solidFill>
                <a:srgbClr val="336699"/>
              </a:solidFill>
            </a:endParaRPr>
          </a:p>
          <a:p>
            <a:pPr algn="l"/>
            <a:endParaRPr lang="en-US" sz="2400" b="1">
              <a:solidFill>
                <a:srgbClr val="336699"/>
              </a:solidFill>
            </a:endParaRPr>
          </a:p>
          <a:p>
            <a:pPr algn="l"/>
            <a:endParaRPr lang="en-US" sz="2400" b="1">
              <a:solidFill>
                <a:srgbClr val="336699"/>
              </a:solidFill>
            </a:endParaRPr>
          </a:p>
          <a:p>
            <a:pPr algn="l"/>
            <a:endParaRPr lang="en-US" sz="2400" b="1">
              <a:solidFill>
                <a:srgbClr val="336699"/>
              </a:solidFill>
            </a:endParaRPr>
          </a:p>
          <a:p>
            <a:pPr algn="l"/>
            <a:endParaRPr lang="en-US" sz="2400" b="1">
              <a:solidFill>
                <a:srgbClr val="33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157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en-US"/>
          </a:p>
          <a:p>
            <a:fld id="{858F93E5-DF51-4C4B-8D1C-8B101613CF93}" type="slidenum">
              <a:rPr lang="en-US" b="1">
                <a:solidFill>
                  <a:schemeClr val="accent2"/>
                </a:solidFill>
              </a:rPr>
              <a:pPr/>
              <a:t>8</a:t>
            </a:fld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81175" y="-328613"/>
            <a:ext cx="8610600" cy="1143001"/>
          </a:xfrm>
        </p:spPr>
        <p:txBody>
          <a:bodyPr/>
          <a:lstStyle/>
          <a:p>
            <a:r>
              <a:rPr lang="en-US" b="1"/>
              <a:t>The Current Account</a:t>
            </a:r>
            <a:endParaRPr lang="en-US"/>
          </a:p>
        </p:txBody>
      </p:sp>
      <p:graphicFrame>
        <p:nvGraphicFramePr>
          <p:cNvPr id="165893" name="Object 5"/>
          <p:cNvGraphicFramePr>
            <a:graphicFrameLocks noChangeAspect="1"/>
          </p:cNvGraphicFramePr>
          <p:nvPr/>
        </p:nvGraphicFramePr>
        <p:xfrm>
          <a:off x="1905000" y="471488"/>
          <a:ext cx="7620000" cy="6107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Worksheet" r:id="rId3" imgW="4515159" imgH="3610199" progId="Excel.Sheet.8">
                  <p:embed/>
                </p:oleObj>
              </mc:Choice>
              <mc:Fallback>
                <p:oleObj name="Worksheet" r:id="rId3" imgW="4515159" imgH="3610199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71488"/>
                        <a:ext cx="7620000" cy="6107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5894" name="Text Box 6"/>
          <p:cNvSpPr txBox="1">
            <a:spLocks noChangeArrowheads="1"/>
          </p:cNvSpPr>
          <p:nvPr/>
        </p:nvSpPr>
        <p:spPr bwMode="auto">
          <a:xfrm>
            <a:off x="3352800" y="533401"/>
            <a:ext cx="5638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>
                <a:solidFill>
                  <a:srgbClr val="336699"/>
                </a:solidFill>
              </a:rPr>
              <a:t>US Current Account, 1997-1999 (US$ bn)</a:t>
            </a:r>
          </a:p>
        </p:txBody>
      </p:sp>
    </p:spTree>
    <p:extLst>
      <p:ext uri="{BB962C8B-B14F-4D97-AF65-F5344CB8AC3E}">
        <p14:creationId xmlns:p14="http://schemas.microsoft.com/office/powerpoint/2010/main" val="344117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endParaRPr lang="en-US"/>
          </a:p>
          <a:p>
            <a:fld id="{77924866-39E4-407D-BADE-ED51D79ABA01}" type="slidenum">
              <a:rPr lang="en-US" b="1">
                <a:solidFill>
                  <a:schemeClr val="accent2"/>
                </a:solidFill>
              </a:rPr>
              <a:pPr/>
              <a:t>9</a:t>
            </a:fld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188418" name="Rectangle 2"/>
          <p:cNvSpPr>
            <a:spLocks noChangeArrowheads="1"/>
          </p:cNvSpPr>
          <p:nvPr/>
        </p:nvSpPr>
        <p:spPr bwMode="auto">
          <a:xfrm>
            <a:off x="1752600" y="204788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0"/>
              </a:spcBef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1pPr>
            <a:lvl2pPr>
              <a:spcBef>
                <a:spcPct val="0"/>
              </a:spcBef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2pPr>
            <a:lvl3pPr>
              <a:spcBef>
                <a:spcPct val="0"/>
              </a:spcBef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3pPr>
            <a:lvl4pPr>
              <a:spcBef>
                <a:spcPct val="0"/>
              </a:spcBef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4pPr>
            <a:lvl5pPr>
              <a:spcBef>
                <a:spcPct val="0"/>
              </a:spcBef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accent2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2000" b="1">
                <a:solidFill>
                  <a:srgbClr val="FF5050"/>
                </a:solidFill>
              </a:rPr>
              <a:t>U.S. Trade Balance</a:t>
            </a:r>
            <a:r>
              <a:rPr lang="en-US" sz="2000" b="1"/>
              <a:t> vs. Balance on Services &amp; Income, </a:t>
            </a:r>
            <a:br>
              <a:rPr lang="en-US" sz="2000" b="1"/>
            </a:br>
            <a:r>
              <a:rPr lang="en-US" sz="2000" b="1"/>
              <a:t>1985-99 (US$ bn)</a:t>
            </a:r>
            <a:endParaRPr lang="en-US"/>
          </a:p>
        </p:txBody>
      </p:sp>
      <p:graphicFrame>
        <p:nvGraphicFramePr>
          <p:cNvPr id="188419" name="Object 3"/>
          <p:cNvGraphicFramePr>
            <a:graphicFrameLocks noChangeAspect="1"/>
          </p:cNvGraphicFramePr>
          <p:nvPr/>
        </p:nvGraphicFramePr>
        <p:xfrm>
          <a:off x="1219200" y="685800"/>
          <a:ext cx="9448800" cy="548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Chart" r:id="rId3" imgW="7863840" imgH="4473012" progId="MSGraph.Chart.8">
                  <p:embed followColorScheme="full"/>
                </p:oleObj>
              </mc:Choice>
              <mc:Fallback>
                <p:oleObj name="Chart" r:id="rId3" imgW="7863840" imgH="4473012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685800"/>
                        <a:ext cx="9448800" cy="548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8420" name="Text Box 4"/>
          <p:cNvSpPr txBox="1">
            <a:spLocks noChangeArrowheads="1"/>
          </p:cNvSpPr>
          <p:nvPr/>
        </p:nvSpPr>
        <p:spPr bwMode="auto">
          <a:xfrm>
            <a:off x="2057400" y="6096000"/>
            <a:ext cx="81857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/>
              <a:t>Source: International Monetary Fund, </a:t>
            </a:r>
            <a:r>
              <a:rPr lang="en-US" i="1"/>
              <a:t>Balance of Payments Statistics</a:t>
            </a:r>
            <a:r>
              <a:rPr lang="en-US" b="1" i="1"/>
              <a:t> Yearbook, 2000</a:t>
            </a:r>
            <a:r>
              <a:rPr lang="en-US" b="1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2717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1236</Words>
  <Application>Microsoft Office PowerPoint</Application>
  <PresentationFormat>Widescreen</PresentationFormat>
  <Paragraphs>297</Paragraphs>
  <Slides>29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Calibri</vt:lpstr>
      <vt:lpstr>Calibri Light</vt:lpstr>
      <vt:lpstr>Times New Roman</vt:lpstr>
      <vt:lpstr>Wingdings</vt:lpstr>
      <vt:lpstr>Office Theme</vt:lpstr>
      <vt:lpstr>Worksheet</vt:lpstr>
      <vt:lpstr>Chart</vt:lpstr>
      <vt:lpstr>The Balance of Payments</vt:lpstr>
      <vt:lpstr>The Balance of Payments</vt:lpstr>
      <vt:lpstr>For example…</vt:lpstr>
      <vt:lpstr>B of P</vt:lpstr>
      <vt:lpstr>BOP Accounting</vt:lpstr>
      <vt:lpstr>The Current Account</vt:lpstr>
      <vt:lpstr>For example…</vt:lpstr>
      <vt:lpstr>The Current Account</vt:lpstr>
      <vt:lpstr>PowerPoint Presentation</vt:lpstr>
      <vt:lpstr>The Capital/Financial Account</vt:lpstr>
      <vt:lpstr>The Capital/Financial Account</vt:lpstr>
      <vt:lpstr>Direct Investment Concerns</vt:lpstr>
      <vt:lpstr>The Capital/Financial Account</vt:lpstr>
      <vt:lpstr>For example…</vt:lpstr>
      <vt:lpstr>PowerPoint Presentation</vt:lpstr>
      <vt:lpstr>PowerPoint Presentation</vt:lpstr>
      <vt:lpstr>The Other Accounts</vt:lpstr>
      <vt:lpstr>The Balance of Payments in Total</vt:lpstr>
      <vt:lpstr>What if…?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Abey</dc:creator>
  <cp:lastModifiedBy>Abey</cp:lastModifiedBy>
  <cp:revision>16</cp:revision>
  <dcterms:created xsi:type="dcterms:W3CDTF">2013-09-27T15:07:15Z</dcterms:created>
  <dcterms:modified xsi:type="dcterms:W3CDTF">2013-09-28T03:07:47Z</dcterms:modified>
</cp:coreProperties>
</file>